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0" r:id="rId4"/>
    <p:sldId id="306" r:id="rId5"/>
    <p:sldId id="262" r:id="rId6"/>
    <p:sldId id="308" r:id="rId7"/>
    <p:sldId id="321" r:id="rId8"/>
    <p:sldId id="278" r:id="rId9"/>
    <p:sldId id="263" r:id="rId10"/>
    <p:sldId id="309" r:id="rId11"/>
    <p:sldId id="327" r:id="rId12"/>
    <p:sldId id="284" r:id="rId13"/>
    <p:sldId id="310" r:id="rId14"/>
    <p:sldId id="264" r:id="rId15"/>
    <p:sldId id="311" r:id="rId16"/>
    <p:sldId id="267" r:id="rId17"/>
    <p:sldId id="344" r:id="rId18"/>
    <p:sldId id="299" r:id="rId19"/>
    <p:sldId id="268" r:id="rId20"/>
    <p:sldId id="312" r:id="rId21"/>
    <p:sldId id="334" r:id="rId22"/>
    <p:sldId id="290" r:id="rId23"/>
    <p:sldId id="269" r:id="rId24"/>
    <p:sldId id="313" r:id="rId25"/>
    <p:sldId id="271" r:id="rId26"/>
    <p:sldId id="314" r:id="rId27"/>
    <p:sldId id="328" r:id="rId28"/>
    <p:sldId id="285" r:id="rId29"/>
    <p:sldId id="272" r:id="rId30"/>
    <p:sldId id="315" r:id="rId31"/>
    <p:sldId id="273" r:id="rId32"/>
    <p:sldId id="316" r:id="rId33"/>
    <p:sldId id="317" r:id="rId34"/>
    <p:sldId id="274" r:id="rId35"/>
    <p:sldId id="275" r:id="rId36"/>
    <p:sldId id="318" r:id="rId37"/>
    <p:sldId id="320" r:id="rId38"/>
    <p:sldId id="277" r:id="rId39"/>
    <p:sldId id="322" r:id="rId40"/>
    <p:sldId id="279" r:id="rId41"/>
    <p:sldId id="307" r:id="rId42"/>
    <p:sldId id="261" r:id="rId43"/>
    <p:sldId id="280" r:id="rId44"/>
    <p:sldId id="323" r:id="rId45"/>
    <p:sldId id="324" r:id="rId46"/>
    <p:sldId id="281" r:id="rId47"/>
    <p:sldId id="325" r:id="rId48"/>
    <p:sldId id="282" r:id="rId49"/>
    <p:sldId id="326" r:id="rId50"/>
    <p:sldId id="283" r:id="rId51"/>
    <p:sldId id="286" r:id="rId52"/>
    <p:sldId id="329" r:id="rId53"/>
    <p:sldId id="332" r:id="rId54"/>
    <p:sldId id="288" r:id="rId55"/>
    <p:sldId id="333" r:id="rId56"/>
    <p:sldId id="289" r:id="rId57"/>
    <p:sldId id="335" r:id="rId58"/>
    <p:sldId id="291" r:id="rId59"/>
    <p:sldId id="336" r:id="rId60"/>
    <p:sldId id="292" r:id="rId61"/>
    <p:sldId id="305" r:id="rId62"/>
    <p:sldId id="350" r:id="rId63"/>
    <p:sldId id="295" r:id="rId64"/>
    <p:sldId id="338" r:id="rId65"/>
    <p:sldId id="339" r:id="rId66"/>
    <p:sldId id="340" r:id="rId67"/>
    <p:sldId id="343" r:id="rId68"/>
    <p:sldId id="298" r:id="rId69"/>
    <p:sldId id="345" r:id="rId70"/>
    <p:sldId id="300" r:id="rId71"/>
    <p:sldId id="346" r:id="rId72"/>
    <p:sldId id="301" r:id="rId73"/>
    <p:sldId id="347" r:id="rId74"/>
    <p:sldId id="302" r:id="rId75"/>
    <p:sldId id="319" r:id="rId76"/>
    <p:sldId id="276" r:id="rId77"/>
    <p:sldId id="348" r:id="rId78"/>
    <p:sldId id="303" r:id="rId79"/>
    <p:sldId id="349" r:id="rId80"/>
    <p:sldId id="304" r:id="rId81"/>
    <p:sldId id="337" r:id="rId82"/>
    <p:sldId id="294" r:id="rId83"/>
    <p:sldId id="330" r:id="rId84"/>
    <p:sldId id="331" r:id="rId85"/>
    <p:sldId id="341" r:id="rId86"/>
    <p:sldId id="342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57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19:55:3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9704 0 0,'0'0'424'0'0,"0"0"96"0"0,0 0-416 0 0,0 0-104 0 0,0 0 0 0 0,0 0 0 0 0,0 0-136 0 0,0 0-56 0 0,0 0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16128 0 0,'-5'2'383'0'0,"-5"3"-9"0"0,0 0 0 0 0,1-1 0 0 0,-2-1 0 0 0,0 0-374 0 0,7-2 876 0 0,0 0-1 0 0,0 1 0 0 0,0 0 0 0 0,0 0 0 0 0,-3 3-875 0 0,-4 1 679 0 0,11-5-442 0 0,0-1 15 0 0,-8 0-1162 0 0,8 0-116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27647 0 0,'0'0'2456'0'0,"-6"12"-1968"0"0,-1-4-392 0 0,1 0-96 0 0,6-8-608 0 0,-7 8-136 0 0,7-8-32 0 0,0 0-8 0 0,0 0 592 0 0,-3 7 128 0 0,3-7 64 0 0,0 0-80 0 0,0 0-808 0 0,0 0-160 0 0,0 0-32 0 0,0 0-8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 23783 0 0,'0'0'520'0'0,"0"0"112"0"0,0 0 16 0 0,0 0 24 0 0,0 0-536 0 0,-4 8-136 0 0,4-8 0 0 0,0 0 0 0 0,0 0-552 0 0,0 0-144 0 0,0 0-24 0 0,-3-13-9127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24103 0 0,'-21'8'528'0'0,"15"1"112"0"0,-7-6 16 0 0,3 8 24 0 0,0-3-544 0 0,1 4-136 0 0,2-4 0 0 0,0 0 0 0 0,-2 0 0 0 0,9-8 0 0 0,0 0 0 0 0,0 0-7104 0 0,0 0-1463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1:1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6912 0 0,'0'0'608'0'0,"0"0"-480"0"0,0 0-128 0 0,0 0 0 0 0,0 0-112 0 0,0 0-48 0 0,0 0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5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28 8232 0 0,'0'0'374'0'0,"0"0"0"0"0,-3-3 41 0 0,-1 0 1 0 0,0 1 0 0 0,1-1-1 0 0,-1 1 1 0 0,1 1-1 0 0,-1-1 1 0 0,-4-1-416 0 0,8 3 56 0 0,-6-4 2262 0 0,5 0-3927 0 0,1 4-45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6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18431 0 0,'0'0'408'0'0,"0"0"80"0"0,0 0 24 0 0,0 0 0 0 0,-4 11-416 0 0,4-11-96 0 0,0 0 0 0 0,0 0 0 0 0,0 0-168 0 0,0 0-56 0 0,0 0-16 0 0,0 0-5071 0 0,0 0-1025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7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15200 0 0,'0'0'1172'0'0,"0"0"-615"0"0,0 0 263 0 0,0 0 194 0 0,0 0 40 0 0,0 0-125 0 0,0 0-558 0 0,0 0-246 0 0,0 0-49 0 0,6 4-1072 0 0,-4-3 531 0 0,9 4-1578 0 0,-5-7 740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20 21799 0 0,'0'0'496'0'0,"0"0"67"0"0,0 0 30 0 0,0 0-62 0 0,0 0-354 0 0,0 0-367 0 0,0 0-692 0 0,-1-1-259 0 0,-4-5-513 0 0,0 1-3725 0 0,-1-2-1070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16128 0 0,'-5'2'383'0'0,"-5"3"-9"0"0,0 0 0 0 0,1-1 0 0 0,-2-1 0 0 0,0 0-374 0 0,7-2 876 0 0,0 0-1 0 0,0 1 0 0 0,0 0 0 0 0,0 0 0 0 0,-3 3-875 0 0,-4 1 679 0 0,11-5-442 0 0,0-1 15 0 0,-8 0-1162 0 0,8 0-116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08:58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 10624 0 0,'0'0'232'0'0,"0"0"56"0"0,0 0 0 0 0,0 0 8 0 0,-6-5-232 0 0,2 2-64 0 0,4 3 0 0 0,0 0 0 0 0,-6-3 0 0 0,6 3 0 0 0,0 0 0 0 0,0 0-4712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27647 0 0,'0'0'2456'0'0,"-6"12"-1968"0"0,-1-4-392 0 0,1 0-96 0 0,6-8-608 0 0,-7 8-136 0 0,7-8-32 0 0,0 0-8 0 0,0 0 592 0 0,-3 7 128 0 0,3-7 64 0 0,0 0-80 0 0,0 0-808 0 0,0 0-160 0 0,0 0-32 0 0,0 0-8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 23783 0 0,'0'0'520'0'0,"0"0"112"0"0,0 0 16 0 0,0 0 24 0 0,0 0-536 0 0,-4 8-136 0 0,4-8 0 0 0,0 0 0 0 0,0 0-552 0 0,0 0-144 0 0,0 0-24 0 0,-3-13-9127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3:0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0 24103 0 0,'-21'8'528'0'0,"15"1"112"0"0,-7-6 16 0 0,3 8 24 0 0,0-3-544 0 0,1 4-136 0 0,2-4 0 0 0,0 0 0 0 0,-2 0 0 0 0,9-8 0 0 0,0 0 0 0 0,0 0-7104 0 0,0 0-1463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2:10:07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1376 0 0,'-8'0'538'0'0,"-4"0"5306"0"0,11 0-5925 0 0,1 0-27 0 0,0 0-124 0 0,0 0-57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2:10:07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1376 0 0,'-8'0'538'0'0,"-4"0"5306"0"0,11 0-5925 0 0,1 0-27 0 0,0 0-124 0 0,0 0-57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2:10:07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1376 0 0,'-8'0'538'0'0,"-4"0"5306"0"0,11 0-5925 0 0,1 0-27 0 0,0 0-124 0 0,0 0-57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2:10:07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 1376 0 0,'-8'0'538'0'0,"-4"0"5306"0"0,11 0-5925 0 0,1 0-27 0 0,0 0-124 0 0,0 0-57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19:55:39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9704 0 0,'0'0'424'0'0,"0"0"96"0"0,0 0-416 0 0,0 0-104 0 0,0 0 0 0 0,0 0 0 0 0,0 0-136 0 0,0 0-56 0 0,0 0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08:58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 10624 0 0,'0'0'232'0'0,"0"0"56"0"0,0 0 0 0 0,0 0 8 0 0,-6-5-232 0 0,2 2-64 0 0,4 3 0 0 0,0 0 0 0 0,-6-3 0 0 0,6 3 0 0 0,0 0 0 0 0,0 0-4712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1:1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6912 0 0,'0'0'608'0'0,"0"0"-480"0"0,0 0-128 0 0,0 0 0 0 0,0 0-112 0 0,0 0-48 0 0,0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5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28 8232 0 0,'0'0'374'0'0,"0"0"0"0"0,-3-3 41 0 0,-1 0 1 0 0,0 1 0 0 0,1-1-1 0 0,-1 1 1 0 0,1 1-1 0 0,-1-1 1 0 0,-4-1-416 0 0,8 3 56 0 0,-6-4 2262 0 0,5 0-3927 0 0,1 4-45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6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18431 0 0,'0'0'408'0'0,"0"0"80"0"0,0 0 24 0 0,0 0 0 0 0,-4 11-416 0 0,4-11-96 0 0,0 0 0 0 0,0 0 0 0 0,0 0-168 0 0,0 0-56 0 0,0 0-16 0 0,0 0-5071 0 0,0 0-1025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7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15200 0 0,'0'0'1172'0'0,"0"0"-615"0"0,0 0 263 0 0,0 0 194 0 0,0 0 40 0 0,0 0-125 0 0,0 0-558 0 0,0 0-246 0 0,0 0-49 0 0,6 4-1072 0 0,-4-3 531 0 0,9 4-1578 0 0,-5-7 740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0-15T20:42:57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20 21799 0 0,'0'0'496'0'0,"0"0"67"0"0,0 0 30 0 0,0 0-62 0 0,0 0-354 0 0,0 0-367 0 0,0 0-692 0 0,-1-1-259 0 0,-4-5-513 0 0,0 1-3725 0 0,-1-2-1070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ustomXml" Target="../ink/ink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ustomXml" Target="../ink/ink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10.xml"/><Relationship Id="rId18" Type="http://schemas.openxmlformats.org/officeDocument/2006/relationships/image" Target="../media/image90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60.png"/><Relationship Id="rId17" Type="http://schemas.openxmlformats.org/officeDocument/2006/relationships/customXml" Target="../ink/ink12.xml"/><Relationship Id="rId2" Type="http://schemas.openxmlformats.org/officeDocument/2006/relationships/image" Target="../media/image10.jpeg"/><Relationship Id="rId16" Type="http://schemas.openxmlformats.org/officeDocument/2006/relationships/image" Target="../media/image80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../media/image50.png"/><Relationship Id="rId19" Type="http://schemas.openxmlformats.org/officeDocument/2006/relationships/customXml" Target="../ink/ink13.xml"/><Relationship Id="rId4" Type="http://schemas.openxmlformats.org/officeDocument/2006/relationships/image" Target="../media/image21.png"/><Relationship Id="rId9" Type="http://schemas.openxmlformats.org/officeDocument/2006/relationships/customXml" Target="../ink/ink8.xml"/><Relationship Id="rId1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19.xml"/><Relationship Id="rId18" Type="http://schemas.openxmlformats.org/officeDocument/2006/relationships/image" Target="../media/image90.png"/><Relationship Id="rId3" Type="http://schemas.openxmlformats.org/officeDocument/2006/relationships/customXml" Target="../ink/ink14.xml"/><Relationship Id="rId7" Type="http://schemas.openxmlformats.org/officeDocument/2006/relationships/customXml" Target="../ink/ink16.xml"/><Relationship Id="rId12" Type="http://schemas.openxmlformats.org/officeDocument/2006/relationships/image" Target="../media/image60.png"/><Relationship Id="rId17" Type="http://schemas.openxmlformats.org/officeDocument/2006/relationships/customXml" Target="../ink/ink21.xml"/><Relationship Id="rId2" Type="http://schemas.openxmlformats.org/officeDocument/2006/relationships/image" Target="../media/image10.jpeg"/><Relationship Id="rId16" Type="http://schemas.openxmlformats.org/officeDocument/2006/relationships/image" Target="../media/image80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50.png"/><Relationship Id="rId19" Type="http://schemas.openxmlformats.org/officeDocument/2006/relationships/customXml" Target="../ink/ink22.xml"/><Relationship Id="rId4" Type="http://schemas.openxmlformats.org/officeDocument/2006/relationships/image" Target="../media/image21.png"/><Relationship Id="rId9" Type="http://schemas.openxmlformats.org/officeDocument/2006/relationships/customXml" Target="../ink/ink17.xml"/><Relationship Id="rId1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828800"/>
            <a:ext cx="6337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Berlin Sans FB Demi" pitchFamily="34" charset="0"/>
              </a:rPr>
              <a:t>Bone </a:t>
            </a:r>
          </a:p>
          <a:p>
            <a:pPr algn="ctr"/>
            <a:r>
              <a:rPr lang="en-US" sz="4400" dirty="0">
                <a:latin typeface="Berlin Sans FB Demi" pitchFamily="34" charset="0"/>
              </a:rPr>
              <a:t>Practice Exam #2</a:t>
            </a:r>
          </a:p>
        </p:txBody>
      </p:sp>
    </p:spTree>
    <p:extLst>
      <p:ext uri="{BB962C8B-B14F-4D97-AF65-F5344CB8AC3E}">
        <p14:creationId xmlns:p14="http://schemas.microsoft.com/office/powerpoint/2010/main" val="3311086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635" r="7103"/>
          <a:stretch/>
        </p:blipFill>
        <p:spPr bwMode="auto">
          <a:xfrm>
            <a:off x="2590800" y="73860"/>
            <a:ext cx="4457056" cy="67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209800" y="2985247"/>
            <a:ext cx="2716306" cy="47512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43EFE64-99AA-43F6-810E-8F0AF4F1ECFC}"/>
              </a:ext>
            </a:extLst>
          </p:cNvPr>
          <p:cNvSpPr txBox="1"/>
          <p:nvPr/>
        </p:nvSpPr>
        <p:spPr>
          <a:xfrm>
            <a:off x="1418073" y="2831358"/>
            <a:ext cx="678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Vomer</a:t>
            </a:r>
          </a:p>
        </p:txBody>
      </p:sp>
    </p:spTree>
    <p:extLst>
      <p:ext uri="{BB962C8B-B14F-4D97-AF65-F5344CB8AC3E}">
        <p14:creationId xmlns:p14="http://schemas.microsoft.com/office/powerpoint/2010/main" val="3410923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keletal images\Scapula posterio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9255" r="4661" b="10127"/>
          <a:stretch/>
        </p:blipFill>
        <p:spPr bwMode="auto">
          <a:xfrm>
            <a:off x="2133600" y="71718"/>
            <a:ext cx="4876800" cy="67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905500" y="1905000"/>
            <a:ext cx="9906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7D8388DE-E7CD-4208-BEE0-93CF74418503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3813125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keletal images\Scapula posterio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9255" r="4661" b="10127"/>
          <a:stretch/>
        </p:blipFill>
        <p:spPr bwMode="auto">
          <a:xfrm>
            <a:off x="2133600" y="71718"/>
            <a:ext cx="4876800" cy="67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905500" y="1905000"/>
            <a:ext cx="9906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934200" y="17195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/>
              <a:t>Glenoid</a:t>
            </a:r>
            <a:r>
              <a:rPr lang="en-US" sz="1400" b="1" dirty="0"/>
              <a:t> fossa (cavity) of the scapula</a:t>
            </a:r>
          </a:p>
        </p:txBody>
      </p:sp>
    </p:spTree>
    <p:extLst>
      <p:ext uri="{BB962C8B-B14F-4D97-AF65-F5344CB8AC3E}">
        <p14:creationId xmlns:p14="http://schemas.microsoft.com/office/powerpoint/2010/main" val="159422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635" r="7103"/>
          <a:stretch/>
        </p:blipFill>
        <p:spPr bwMode="auto">
          <a:xfrm>
            <a:off x="2590800" y="73860"/>
            <a:ext cx="4457056" cy="67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450106" y="3437747"/>
            <a:ext cx="1017494" cy="23756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ECB4E14E-E1EE-4FAE-A8FB-D30714E4D624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3802667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635" r="7103"/>
          <a:stretch/>
        </p:blipFill>
        <p:spPr bwMode="auto">
          <a:xfrm>
            <a:off x="2590800" y="73860"/>
            <a:ext cx="4457056" cy="67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6450106" y="3437747"/>
            <a:ext cx="1017494" cy="23756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6581D81-AB02-4560-81B7-18B1C5259C32}"/>
              </a:ext>
            </a:extLst>
          </p:cNvPr>
          <p:cNvSpPr txBox="1"/>
          <p:nvPr/>
        </p:nvSpPr>
        <p:spPr>
          <a:xfrm>
            <a:off x="7477298" y="3250137"/>
            <a:ext cx="1364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Zygomatic bone</a:t>
            </a:r>
          </a:p>
        </p:txBody>
      </p:sp>
    </p:spTree>
    <p:extLst>
      <p:ext uri="{BB962C8B-B14F-4D97-AF65-F5344CB8AC3E}">
        <p14:creationId xmlns:p14="http://schemas.microsoft.com/office/powerpoint/2010/main" val="92259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06574-3355-4806-A513-724DEA0F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898"/>
            <a:ext cx="4527664" cy="678810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51C1FB-5801-4604-812E-7585F7E3A947}"/>
              </a:ext>
            </a:extLst>
          </p:cNvPr>
          <p:cNvCxnSpPr>
            <a:cxnSpLocks/>
          </p:cNvCxnSpPr>
          <p:nvPr/>
        </p:nvCxnSpPr>
        <p:spPr>
          <a:xfrm>
            <a:off x="2286000" y="1828800"/>
            <a:ext cx="2258984" cy="277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94150E-C1CA-4FCE-8BDA-DA23FBD4B867}"/>
              </a:ext>
            </a:extLst>
          </p:cNvPr>
          <p:cNvCxnSpPr>
            <a:cxnSpLocks/>
          </p:cNvCxnSpPr>
          <p:nvPr/>
        </p:nvCxnSpPr>
        <p:spPr>
          <a:xfrm flipH="1">
            <a:off x="5061758" y="1932709"/>
            <a:ext cx="1751906" cy="17318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id="{8945D813-C30F-420C-832A-1BDEFA319927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70701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06574-3355-4806-A513-724DEA0F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898"/>
            <a:ext cx="4527664" cy="678810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51C1FB-5801-4604-812E-7585F7E3A947}"/>
              </a:ext>
            </a:extLst>
          </p:cNvPr>
          <p:cNvCxnSpPr>
            <a:cxnSpLocks/>
          </p:cNvCxnSpPr>
          <p:nvPr/>
        </p:nvCxnSpPr>
        <p:spPr>
          <a:xfrm>
            <a:off x="2286000" y="1828800"/>
            <a:ext cx="2258984" cy="27709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94150E-C1CA-4FCE-8BDA-DA23FBD4B867}"/>
              </a:ext>
            </a:extLst>
          </p:cNvPr>
          <p:cNvCxnSpPr>
            <a:cxnSpLocks/>
          </p:cNvCxnSpPr>
          <p:nvPr/>
        </p:nvCxnSpPr>
        <p:spPr>
          <a:xfrm flipH="1">
            <a:off x="5061758" y="1932709"/>
            <a:ext cx="1751906" cy="17318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710D2D-E557-4843-B021-2D368C300B2A}"/>
              </a:ext>
            </a:extLst>
          </p:cNvPr>
          <p:cNvSpPr txBox="1"/>
          <p:nvPr/>
        </p:nvSpPr>
        <p:spPr>
          <a:xfrm>
            <a:off x="1066800" y="157263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Palatine bone</a:t>
            </a:r>
            <a:endParaRPr lang="en-US" sz="1400" b="1" kern="1200" dirty="0"/>
          </a:p>
        </p:txBody>
      </p:sp>
    </p:spTree>
    <p:extLst>
      <p:ext uri="{BB962C8B-B14F-4D97-AF65-F5344CB8AC3E}">
        <p14:creationId xmlns:p14="http://schemas.microsoft.com/office/powerpoint/2010/main" val="1565843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/>
        </p:blipFill>
        <p:spPr bwMode="auto">
          <a:xfrm>
            <a:off x="2024063" y="13447"/>
            <a:ext cx="4910137" cy="684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667000" y="685800"/>
            <a:ext cx="14478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7E609CB0-992F-44B4-A2FD-E6C50EFAC73B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702217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"/>
          <a:stretch/>
        </p:blipFill>
        <p:spPr bwMode="auto">
          <a:xfrm>
            <a:off x="2024063" y="13447"/>
            <a:ext cx="4910137" cy="684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667000" y="685800"/>
            <a:ext cx="14478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89267" y="530423"/>
            <a:ext cx="12539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Head of femur</a:t>
            </a:r>
          </a:p>
        </p:txBody>
      </p:sp>
    </p:spTree>
    <p:extLst>
      <p:ext uri="{BB962C8B-B14F-4D97-AF65-F5344CB8AC3E}">
        <p14:creationId xmlns:p14="http://schemas.microsoft.com/office/powerpoint/2010/main" val="778731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06574-3355-4806-A513-724DEA0F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898"/>
            <a:ext cx="4527664" cy="678810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51C1FB-5801-4604-812E-7585F7E3A947}"/>
              </a:ext>
            </a:extLst>
          </p:cNvPr>
          <p:cNvCxnSpPr>
            <a:cxnSpLocks/>
          </p:cNvCxnSpPr>
          <p:nvPr/>
        </p:nvCxnSpPr>
        <p:spPr>
          <a:xfrm flipV="1">
            <a:off x="1981200" y="4239491"/>
            <a:ext cx="2716184" cy="10390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2968C5A3-DC19-466A-B012-02650BA5B8AB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645505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457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Name the following structures indicated by the arrows. </a:t>
            </a:r>
          </a:p>
          <a:p>
            <a:r>
              <a:rPr lang="en-US" sz="4000" dirty="0"/>
              <a:t>Click to the next slide to see the answer.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931187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*note: not every structure you are required to know will be on this practice exercise so make sure you review the checklist of structures (p. 74-75 in your lab manual) when preparing for your lab exam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335280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*For best results on these practice exams, write your answers on paper before clicking to see the correct answer. Try to answer within a minute (remember your lab exams will be timed) and make sure to check your spelling!</a:t>
            </a:r>
          </a:p>
        </p:txBody>
      </p:sp>
    </p:spTree>
    <p:extLst>
      <p:ext uri="{BB962C8B-B14F-4D97-AF65-F5344CB8AC3E}">
        <p14:creationId xmlns:p14="http://schemas.microsoft.com/office/powerpoint/2010/main" val="3071297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06574-3355-4806-A513-724DEA0F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898"/>
            <a:ext cx="4527664" cy="678810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51C1FB-5801-4604-812E-7585F7E3A947}"/>
              </a:ext>
            </a:extLst>
          </p:cNvPr>
          <p:cNvCxnSpPr>
            <a:cxnSpLocks/>
          </p:cNvCxnSpPr>
          <p:nvPr/>
        </p:nvCxnSpPr>
        <p:spPr>
          <a:xfrm flipV="1">
            <a:off x="1981200" y="4239491"/>
            <a:ext cx="2716184" cy="10390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8DA242E-CEE6-4C01-A876-748E453A077A}"/>
              </a:ext>
            </a:extLst>
          </p:cNvPr>
          <p:cNvSpPr txBox="1"/>
          <p:nvPr/>
        </p:nvSpPr>
        <p:spPr>
          <a:xfrm>
            <a:off x="242455" y="4191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Foramen magnum of occipital bone</a:t>
            </a:r>
          </a:p>
        </p:txBody>
      </p:sp>
    </p:spTree>
    <p:extLst>
      <p:ext uri="{BB962C8B-B14F-4D97-AF65-F5344CB8AC3E}">
        <p14:creationId xmlns:p14="http://schemas.microsoft.com/office/powerpoint/2010/main" val="469142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0"/>
            <a:ext cx="4605337" cy="688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971800" y="5943600"/>
            <a:ext cx="15240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7CD64269-E5A6-4BBC-974A-034B5360B62C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142252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0"/>
            <a:ext cx="4605337" cy="688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971800" y="5943600"/>
            <a:ext cx="15240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52600" y="57912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00B0F0"/>
                </a:solidFill>
              </a:rPr>
              <a:t>Styloid</a:t>
            </a:r>
            <a:r>
              <a:rPr lang="en-US" sz="1400" b="1" dirty="0">
                <a:solidFill>
                  <a:srgbClr val="00B0F0"/>
                </a:solidFill>
              </a:rPr>
              <a:t> process of ulna</a:t>
            </a:r>
          </a:p>
        </p:txBody>
      </p:sp>
    </p:spTree>
    <p:extLst>
      <p:ext uri="{BB962C8B-B14F-4D97-AF65-F5344CB8AC3E}">
        <p14:creationId xmlns:p14="http://schemas.microsoft.com/office/powerpoint/2010/main" val="2871424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06574-3355-4806-A513-724DEA0F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898"/>
            <a:ext cx="4527664" cy="678810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51C1FB-5801-4604-812E-7585F7E3A947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3352800"/>
            <a:ext cx="1474816" cy="6023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367DE08E-EB41-4B1D-BE00-98ED17BE3D72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376496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206574-3355-4806-A513-724DEA0FF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9898"/>
            <a:ext cx="4527664" cy="6788102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651C1FB-5801-4604-812E-7585F7E3A947}"/>
              </a:ext>
            </a:extLst>
          </p:cNvPr>
          <p:cNvCxnSpPr>
            <a:cxnSpLocks/>
          </p:cNvCxnSpPr>
          <p:nvPr/>
        </p:nvCxnSpPr>
        <p:spPr>
          <a:xfrm flipH="1" flipV="1">
            <a:off x="6218093" y="3380284"/>
            <a:ext cx="1474816" cy="6023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FFAB1C-73EC-40CF-8A88-AA3878DBDE12}"/>
              </a:ext>
            </a:extLst>
          </p:cNvPr>
          <p:cNvSpPr txBox="1"/>
          <p:nvPr/>
        </p:nvSpPr>
        <p:spPr>
          <a:xfrm>
            <a:off x="7053003" y="3962399"/>
            <a:ext cx="152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Mandibular fossa of the temporal bone</a:t>
            </a:r>
          </a:p>
        </p:txBody>
      </p:sp>
    </p:spTree>
    <p:extLst>
      <p:ext uri="{BB962C8B-B14F-4D97-AF65-F5344CB8AC3E}">
        <p14:creationId xmlns:p14="http://schemas.microsoft.com/office/powerpoint/2010/main" val="644335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D4FF49-545C-4FB1-B974-2B780A387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8932558" cy="63246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64622C2-0AD0-4F0E-A29B-7467F9EC0922}"/>
              </a:ext>
            </a:extLst>
          </p:cNvPr>
          <p:cNvCxnSpPr>
            <a:cxnSpLocks/>
          </p:cNvCxnSpPr>
          <p:nvPr/>
        </p:nvCxnSpPr>
        <p:spPr>
          <a:xfrm>
            <a:off x="4724400" y="1295400"/>
            <a:ext cx="756902" cy="12609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CE66DC-AB40-4742-9F1F-18AC1E657E11}"/>
              </a:ext>
            </a:extLst>
          </p:cNvPr>
          <p:cNvCxnSpPr>
            <a:cxnSpLocks/>
          </p:cNvCxnSpPr>
          <p:nvPr/>
        </p:nvCxnSpPr>
        <p:spPr>
          <a:xfrm flipH="1">
            <a:off x="3995226" y="1295400"/>
            <a:ext cx="729174" cy="138105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80CB19-DF54-450E-865A-E70E20DE3C73}"/>
                  </a:ext>
                </a:extLst>
              </p14:cNvPr>
              <p14:cNvContentPartPr/>
              <p14:nvPr/>
            </p14:nvContentPartPr>
            <p14:xfrm>
              <a:off x="4389919" y="3486330"/>
              <a:ext cx="27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80CB19-DF54-450E-865A-E70E20DE3C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4585" y="34776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330F91-1F45-4598-B963-DB846BD7B5E3}"/>
                  </a:ext>
                </a:extLst>
              </p14:cNvPr>
              <p14:cNvContentPartPr/>
              <p14:nvPr/>
            </p14:nvContentPartPr>
            <p14:xfrm>
              <a:off x="7348377" y="3313255"/>
              <a:ext cx="5940" cy="4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330F91-1F45-4598-B963-DB846BD7B5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89196" y="3304615"/>
                <a:ext cx="25560" cy="219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1">
            <a:extLst>
              <a:ext uri="{FF2B5EF4-FFF2-40B4-BE49-F238E27FC236}">
                <a16:creationId xmlns:a16="http://schemas.microsoft.com/office/drawing/2014/main" id="{079DB9BC-33D5-406F-B2F0-E2F0ACFDB1CE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318392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D4FF49-545C-4FB1-B974-2B780A387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8932558" cy="63246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64622C2-0AD0-4F0E-A29B-7467F9EC0922}"/>
              </a:ext>
            </a:extLst>
          </p:cNvPr>
          <p:cNvCxnSpPr>
            <a:cxnSpLocks/>
          </p:cNvCxnSpPr>
          <p:nvPr/>
        </p:nvCxnSpPr>
        <p:spPr>
          <a:xfrm>
            <a:off x="4724400" y="1295400"/>
            <a:ext cx="756902" cy="12609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1CE66DC-AB40-4742-9F1F-18AC1E657E11}"/>
              </a:ext>
            </a:extLst>
          </p:cNvPr>
          <p:cNvCxnSpPr>
            <a:cxnSpLocks/>
          </p:cNvCxnSpPr>
          <p:nvPr/>
        </p:nvCxnSpPr>
        <p:spPr>
          <a:xfrm flipH="1">
            <a:off x="3995226" y="1295400"/>
            <a:ext cx="729174" cy="1381051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80CB19-DF54-450E-865A-E70E20DE3C73}"/>
                  </a:ext>
                </a:extLst>
              </p14:cNvPr>
              <p14:cNvContentPartPr/>
              <p14:nvPr/>
            </p14:nvContentPartPr>
            <p14:xfrm>
              <a:off x="4389919" y="3486330"/>
              <a:ext cx="27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80CB19-DF54-450E-865A-E70E20DE3C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4585" y="34776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330F91-1F45-4598-B963-DB846BD7B5E3}"/>
                  </a:ext>
                </a:extLst>
              </p14:cNvPr>
              <p14:cNvContentPartPr/>
              <p14:nvPr/>
            </p14:nvContentPartPr>
            <p14:xfrm>
              <a:off x="7348377" y="3313255"/>
              <a:ext cx="5940" cy="4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330F91-1F45-4598-B963-DB846BD7B5E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89196" y="3304615"/>
                <a:ext cx="25560" cy="219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AFD751B-4B57-4B6F-90EE-6025B14490F0}"/>
              </a:ext>
            </a:extLst>
          </p:cNvPr>
          <p:cNvSpPr txBox="1"/>
          <p:nvPr/>
        </p:nvSpPr>
        <p:spPr>
          <a:xfrm>
            <a:off x="3581400" y="1013947"/>
            <a:ext cx="246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Optic foramen of the sphenoid</a:t>
            </a:r>
          </a:p>
        </p:txBody>
      </p:sp>
    </p:spTree>
    <p:extLst>
      <p:ext uri="{BB962C8B-B14F-4D97-AF65-F5344CB8AC3E}">
        <p14:creationId xmlns:p14="http://schemas.microsoft.com/office/powerpoint/2010/main" val="666326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keletal images\Scapula posterio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9255" r="4661" b="10127"/>
          <a:stretch/>
        </p:blipFill>
        <p:spPr bwMode="auto">
          <a:xfrm>
            <a:off x="2133600" y="71718"/>
            <a:ext cx="4876800" cy="67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800600" y="2438400"/>
            <a:ext cx="2438400" cy="1524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505200" y="2971800"/>
            <a:ext cx="3733800" cy="990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">
            <a:extLst>
              <a:ext uri="{FF2B5EF4-FFF2-40B4-BE49-F238E27FC236}">
                <a16:creationId xmlns:a16="http://schemas.microsoft.com/office/drawing/2014/main" id="{DFA115FB-AA76-4202-AA5F-8635BBC4EF0F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719222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keletal images\Scapula posterio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9255" r="4661" b="10127"/>
          <a:stretch/>
        </p:blipFill>
        <p:spPr bwMode="auto">
          <a:xfrm>
            <a:off x="2133600" y="71718"/>
            <a:ext cx="4876800" cy="67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800600" y="2438400"/>
            <a:ext cx="2438400" cy="1524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505200" y="2971800"/>
            <a:ext cx="3733800" cy="990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70376" y="3827929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Infraspinous fossa of the scapula</a:t>
            </a:r>
          </a:p>
        </p:txBody>
      </p:sp>
    </p:spTree>
    <p:extLst>
      <p:ext uri="{BB962C8B-B14F-4D97-AF65-F5344CB8AC3E}">
        <p14:creationId xmlns:p14="http://schemas.microsoft.com/office/powerpoint/2010/main" val="385914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esa-anatomy.com/uploads/4/0/7/9/40794497/101826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108197" cy="68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143890" y="5239279"/>
            <a:ext cx="1066799" cy="55192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FBA384FD-2412-4DCB-9CE9-163AF2C38C74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565098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8CA4B2-1D91-4DFA-A1BC-8B546C1D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9444736" cy="63246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7010400" y="3405996"/>
            <a:ext cx="970222" cy="1143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9C557C63-CBB9-464D-B0FB-7AC7C546AFC5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3052549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esa-anatomy.com/uploads/4/0/7/9/40794497/101826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6108197" cy="685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5143890" y="5239279"/>
            <a:ext cx="1066799" cy="55192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4DCEA6F-2F9C-49E4-BECC-15B471C03D76}"/>
              </a:ext>
            </a:extLst>
          </p:cNvPr>
          <p:cNvSpPr txBox="1"/>
          <p:nvPr/>
        </p:nvSpPr>
        <p:spPr>
          <a:xfrm>
            <a:off x="6210689" y="5715000"/>
            <a:ext cx="2504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Perpendicular plate of ethmoid</a:t>
            </a:r>
          </a:p>
        </p:txBody>
      </p:sp>
    </p:spTree>
    <p:extLst>
      <p:ext uri="{BB962C8B-B14F-4D97-AF65-F5344CB8AC3E}">
        <p14:creationId xmlns:p14="http://schemas.microsoft.com/office/powerpoint/2010/main" val="3852814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DA5F198-1609-4FC4-A238-E1C82594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r="24534"/>
          <a:stretch/>
        </p:blipFill>
        <p:spPr>
          <a:xfrm rot="10800000">
            <a:off x="894310" y="-1774"/>
            <a:ext cx="7176656" cy="685799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C0E018-4DFA-4BEB-BAA6-6F51E58B9AA3}"/>
              </a:ext>
            </a:extLst>
          </p:cNvPr>
          <p:cNvCxnSpPr>
            <a:cxnSpLocks/>
          </p:cNvCxnSpPr>
          <p:nvPr/>
        </p:nvCxnSpPr>
        <p:spPr>
          <a:xfrm flipH="1">
            <a:off x="6391448" y="3114504"/>
            <a:ext cx="1240674" cy="166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A1706C-2EF2-4300-B2D7-4FBFFBE68A48}"/>
                  </a:ext>
                </a:extLst>
              </p14:cNvPr>
              <p14:cNvContentPartPr/>
              <p14:nvPr/>
            </p14:nvContentPartPr>
            <p14:xfrm>
              <a:off x="4709397" y="2937055"/>
              <a:ext cx="27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4A1706C-2EF2-4300-B2D7-4FBFFBE68A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0556" y="29280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7B3BF7-8E6B-4B65-B79C-90CBE3473594}"/>
                  </a:ext>
                </a:extLst>
              </p14:cNvPr>
              <p14:cNvContentPartPr/>
              <p14:nvPr/>
            </p14:nvContentPartPr>
            <p14:xfrm>
              <a:off x="3545157" y="6186415"/>
              <a:ext cx="14850" cy="10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7B3BF7-8E6B-4B65-B79C-90CBE34735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7876" y="6177775"/>
                <a:ext cx="3744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B71DAA4-E044-4C35-AF13-A5A8030C4A80}"/>
                  </a:ext>
                </a:extLst>
              </p14:cNvPr>
              <p14:cNvContentPartPr/>
              <p14:nvPr/>
            </p14:nvContentPartPr>
            <p14:xfrm>
              <a:off x="3558387" y="6231415"/>
              <a:ext cx="1620" cy="4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B71DAA4-E044-4C35-AF13-A5A8030C4A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5516" y="6222775"/>
                <a:ext cx="198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1E1AC13-B12B-488D-9793-A47B9584F28A}"/>
                  </a:ext>
                </a:extLst>
              </p14:cNvPr>
              <p14:cNvContentPartPr/>
              <p14:nvPr/>
            </p14:nvContentPartPr>
            <p14:xfrm>
              <a:off x="3720657" y="5925775"/>
              <a:ext cx="9450" cy="3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1E1AC13-B12B-488D-9793-A47B9584F2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52236" y="5916775"/>
                <a:ext cx="30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A6B2AEA-885A-4DED-B106-CDBF0069FF11}"/>
                  </a:ext>
                </a:extLst>
              </p14:cNvPr>
              <p14:cNvContentPartPr/>
              <p14:nvPr/>
            </p14:nvContentPartPr>
            <p14:xfrm>
              <a:off x="3825687" y="6092455"/>
              <a:ext cx="6480" cy="7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A6B2AEA-885A-4DED-B106-CDBF0069FF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92276" y="6083815"/>
                <a:ext cx="262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AD87588-B473-4C3E-8F3B-6CC28F0246E8}"/>
                  </a:ext>
                </a:extLst>
              </p14:cNvPr>
              <p14:cNvContentPartPr/>
              <p14:nvPr/>
            </p14:nvContentPartPr>
            <p14:xfrm>
              <a:off x="4010367" y="5793655"/>
              <a:ext cx="36990" cy="15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AD87588-B473-4C3E-8F3B-6CC28F0246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38516" y="5785015"/>
                <a:ext cx="669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A479634-C022-4095-8787-5F190B3327C2}"/>
                  </a:ext>
                </a:extLst>
              </p14:cNvPr>
              <p14:cNvContentPartPr/>
              <p14:nvPr/>
            </p14:nvContentPartPr>
            <p14:xfrm>
              <a:off x="3736047" y="6151495"/>
              <a:ext cx="1080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A479634-C022-4095-8787-5F190B3327C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72396" y="6142495"/>
                <a:ext cx="3204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2B43EC-8BA6-4469-A7B0-EC1F1EC2C14B}"/>
                  </a:ext>
                </a:extLst>
              </p14:cNvPr>
              <p14:cNvContentPartPr/>
              <p14:nvPr/>
            </p14:nvContentPartPr>
            <p14:xfrm>
              <a:off x="3778437" y="6159775"/>
              <a:ext cx="297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2B43EC-8BA6-4469-A7B0-EC1F1EC2C14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29276" y="6150775"/>
                <a:ext cx="216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7D118F1-8C8E-4ECF-8336-7BAC211544E8}"/>
                  </a:ext>
                </a:extLst>
              </p14:cNvPr>
              <p14:cNvContentPartPr/>
              <p14:nvPr/>
            </p14:nvContentPartPr>
            <p14:xfrm>
              <a:off x="3727677" y="6054655"/>
              <a:ext cx="33480" cy="27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7D118F1-8C8E-4ECF-8336-7BAC211544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61596" y="6045655"/>
                <a:ext cx="62280" cy="45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">
            <a:extLst>
              <a:ext uri="{FF2B5EF4-FFF2-40B4-BE49-F238E27FC236}">
                <a16:creationId xmlns:a16="http://schemas.microsoft.com/office/drawing/2014/main" id="{FA5A5ECB-BAB6-4619-AD4C-0B30CCE77106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317822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DA5F198-1609-4FC4-A238-E1C8259480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r="24534"/>
          <a:stretch/>
        </p:blipFill>
        <p:spPr>
          <a:xfrm rot="10800000">
            <a:off x="894310" y="-1774"/>
            <a:ext cx="7176656" cy="6857999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C0E018-4DFA-4BEB-BAA6-6F51E58B9AA3}"/>
              </a:ext>
            </a:extLst>
          </p:cNvPr>
          <p:cNvCxnSpPr>
            <a:cxnSpLocks/>
          </p:cNvCxnSpPr>
          <p:nvPr/>
        </p:nvCxnSpPr>
        <p:spPr>
          <a:xfrm flipH="1">
            <a:off x="6391448" y="3114504"/>
            <a:ext cx="1240674" cy="16625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A1706C-2EF2-4300-B2D7-4FBFFBE68A48}"/>
                  </a:ext>
                </a:extLst>
              </p14:cNvPr>
              <p14:cNvContentPartPr/>
              <p14:nvPr/>
            </p14:nvContentPartPr>
            <p14:xfrm>
              <a:off x="4709397" y="2937055"/>
              <a:ext cx="27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4A1706C-2EF2-4300-B2D7-4FBFFBE68A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0556" y="292805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77B3BF7-8E6B-4B65-B79C-90CBE3473594}"/>
                  </a:ext>
                </a:extLst>
              </p14:cNvPr>
              <p14:cNvContentPartPr/>
              <p14:nvPr/>
            </p14:nvContentPartPr>
            <p14:xfrm>
              <a:off x="3545157" y="6186415"/>
              <a:ext cx="14850" cy="10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77B3BF7-8E6B-4B65-B79C-90CBE347359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17876" y="6177775"/>
                <a:ext cx="3744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B71DAA4-E044-4C35-AF13-A5A8030C4A80}"/>
                  </a:ext>
                </a:extLst>
              </p14:cNvPr>
              <p14:cNvContentPartPr/>
              <p14:nvPr/>
            </p14:nvContentPartPr>
            <p14:xfrm>
              <a:off x="3558387" y="6231415"/>
              <a:ext cx="1620" cy="43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B71DAA4-E044-4C35-AF13-A5A8030C4A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5516" y="6222775"/>
                <a:ext cx="1980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1E1AC13-B12B-488D-9793-A47B9584F28A}"/>
                  </a:ext>
                </a:extLst>
              </p14:cNvPr>
              <p14:cNvContentPartPr/>
              <p14:nvPr/>
            </p14:nvContentPartPr>
            <p14:xfrm>
              <a:off x="3720657" y="5925775"/>
              <a:ext cx="9450" cy="39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1E1AC13-B12B-488D-9793-A47B9584F28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52236" y="5916775"/>
                <a:ext cx="3024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A6B2AEA-885A-4DED-B106-CDBF0069FF11}"/>
                  </a:ext>
                </a:extLst>
              </p14:cNvPr>
              <p14:cNvContentPartPr/>
              <p14:nvPr/>
            </p14:nvContentPartPr>
            <p14:xfrm>
              <a:off x="3825687" y="6092455"/>
              <a:ext cx="6480" cy="7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A6B2AEA-885A-4DED-B106-CDBF0069FF1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92276" y="6083815"/>
                <a:ext cx="262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AD87588-B473-4C3E-8F3B-6CC28F0246E8}"/>
                  </a:ext>
                </a:extLst>
              </p14:cNvPr>
              <p14:cNvContentPartPr/>
              <p14:nvPr/>
            </p14:nvContentPartPr>
            <p14:xfrm>
              <a:off x="4010367" y="5793655"/>
              <a:ext cx="36990" cy="15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AD87588-B473-4C3E-8F3B-6CC28F0246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38516" y="5785015"/>
                <a:ext cx="6696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A479634-C022-4095-8787-5F190B3327C2}"/>
                  </a:ext>
                </a:extLst>
              </p14:cNvPr>
              <p14:cNvContentPartPr/>
              <p14:nvPr/>
            </p14:nvContentPartPr>
            <p14:xfrm>
              <a:off x="3736047" y="6151495"/>
              <a:ext cx="10800" cy="154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A479634-C022-4095-8787-5F190B3327C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972396" y="6142495"/>
                <a:ext cx="3204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62B43EC-8BA6-4469-A7B0-EC1F1EC2C14B}"/>
                  </a:ext>
                </a:extLst>
              </p14:cNvPr>
              <p14:cNvContentPartPr/>
              <p14:nvPr/>
            </p14:nvContentPartPr>
            <p14:xfrm>
              <a:off x="3778437" y="6159775"/>
              <a:ext cx="2970" cy="5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62B43EC-8BA6-4469-A7B0-EC1F1EC2C14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29276" y="6150775"/>
                <a:ext cx="2160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7D118F1-8C8E-4ECF-8336-7BAC211544E8}"/>
                  </a:ext>
                </a:extLst>
              </p14:cNvPr>
              <p14:cNvContentPartPr/>
              <p14:nvPr/>
            </p14:nvContentPartPr>
            <p14:xfrm>
              <a:off x="3727677" y="6054655"/>
              <a:ext cx="33480" cy="27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7D118F1-8C8E-4ECF-8336-7BAC211544E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61596" y="6045655"/>
                <a:ext cx="62280" cy="45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12E1E19-0A21-494B-9406-F570DE0B6570}"/>
              </a:ext>
            </a:extLst>
          </p:cNvPr>
          <p:cNvSpPr txBox="1"/>
          <p:nvPr/>
        </p:nvSpPr>
        <p:spPr>
          <a:xfrm>
            <a:off x="7632122" y="2936946"/>
            <a:ext cx="1142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Mastoid process of temporal bone</a:t>
            </a:r>
          </a:p>
        </p:txBody>
      </p:sp>
    </p:spTree>
    <p:extLst>
      <p:ext uri="{BB962C8B-B14F-4D97-AF65-F5344CB8AC3E}">
        <p14:creationId xmlns:p14="http://schemas.microsoft.com/office/powerpoint/2010/main" val="840608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70" y="17929"/>
            <a:ext cx="563737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019800" y="160020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FF8EA5DE-E0E0-4246-B19F-67072A5AEA60}"/>
              </a:ext>
            </a:extLst>
          </p:cNvPr>
          <p:cNvSpPr txBox="1"/>
          <p:nvPr/>
        </p:nvSpPr>
        <p:spPr>
          <a:xfrm>
            <a:off x="7315200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3107342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70" y="17929"/>
            <a:ext cx="563737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019800" y="1600200"/>
            <a:ext cx="1524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43E359-CE4D-414A-B2FC-C9BC2D1B87AB}"/>
              </a:ext>
            </a:extLst>
          </p:cNvPr>
          <p:cNvSpPr txBox="1"/>
          <p:nvPr/>
        </p:nvSpPr>
        <p:spPr>
          <a:xfrm>
            <a:off x="7543800" y="1446311"/>
            <a:ext cx="1131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Frontal bone</a:t>
            </a:r>
          </a:p>
        </p:txBody>
      </p:sp>
    </p:spTree>
    <p:extLst>
      <p:ext uri="{BB962C8B-B14F-4D97-AF65-F5344CB8AC3E}">
        <p14:creationId xmlns:p14="http://schemas.microsoft.com/office/powerpoint/2010/main" val="809444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70" y="17929"/>
            <a:ext cx="563737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143000" y="3449170"/>
            <a:ext cx="9144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C2DE6174-47B1-48DF-87C9-4D8753154136}"/>
              </a:ext>
            </a:extLst>
          </p:cNvPr>
          <p:cNvSpPr txBox="1"/>
          <p:nvPr/>
        </p:nvSpPr>
        <p:spPr>
          <a:xfrm>
            <a:off x="7359041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83401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70" y="17929"/>
            <a:ext cx="563737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1371600" y="344917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5DE889B-A1DD-4D79-BD3D-E7840CF83106}"/>
              </a:ext>
            </a:extLst>
          </p:cNvPr>
          <p:cNvSpPr txBox="1"/>
          <p:nvPr/>
        </p:nvSpPr>
        <p:spPr>
          <a:xfrm>
            <a:off x="192456" y="3295281"/>
            <a:ext cx="12553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Occipital bone</a:t>
            </a:r>
          </a:p>
        </p:txBody>
      </p:sp>
    </p:spTree>
    <p:extLst>
      <p:ext uri="{BB962C8B-B14F-4D97-AF65-F5344CB8AC3E}">
        <p14:creationId xmlns:p14="http://schemas.microsoft.com/office/powerpoint/2010/main" val="4023439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keletal images\Atlas superior 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5653" r="17144" b="29840"/>
          <a:stretch/>
        </p:blipFill>
        <p:spPr bwMode="auto">
          <a:xfrm>
            <a:off x="1714500" y="1782584"/>
            <a:ext cx="5105400" cy="29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5829299" y="3095714"/>
            <a:ext cx="1219200" cy="44529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760F61D6-44FE-4579-AD14-68586E4BF88F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493164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Skeletal images\Atlas superior 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5653" r="17144" b="29840"/>
          <a:stretch/>
        </p:blipFill>
        <p:spPr bwMode="auto">
          <a:xfrm>
            <a:off x="1714500" y="1782584"/>
            <a:ext cx="5105400" cy="291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5829299" y="3095714"/>
            <a:ext cx="1219200" cy="44529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048499" y="2915645"/>
            <a:ext cx="2057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Transverse foramen of C1</a:t>
            </a:r>
          </a:p>
        </p:txBody>
      </p:sp>
    </p:spTree>
    <p:extLst>
      <p:ext uri="{BB962C8B-B14F-4D97-AF65-F5344CB8AC3E}">
        <p14:creationId xmlns:p14="http://schemas.microsoft.com/office/powerpoint/2010/main" val="444200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keletal images\Thoracic lateral 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t="16614" r="14473" b="7461"/>
          <a:stretch/>
        </p:blipFill>
        <p:spPr bwMode="auto">
          <a:xfrm>
            <a:off x="1631575" y="1371600"/>
            <a:ext cx="6024283" cy="45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481916" y="1219200"/>
            <a:ext cx="156884" cy="1264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D1F680D7-411C-4DA3-AFD8-06B259225AC8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964573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8CA4B2-1D91-4DFA-A1BC-8B546C1D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298" y="15815"/>
            <a:ext cx="9684298" cy="6485021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7086600" y="3581400"/>
            <a:ext cx="970222" cy="1143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6371F9C-76AF-474C-AC40-E7C946EC0256}"/>
              </a:ext>
            </a:extLst>
          </p:cNvPr>
          <p:cNvSpPr txBox="1"/>
          <p:nvPr/>
        </p:nvSpPr>
        <p:spPr>
          <a:xfrm>
            <a:off x="7010400" y="4800600"/>
            <a:ext cx="1442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Lambdoid suture</a:t>
            </a:r>
          </a:p>
        </p:txBody>
      </p:sp>
    </p:spTree>
    <p:extLst>
      <p:ext uri="{BB962C8B-B14F-4D97-AF65-F5344CB8AC3E}">
        <p14:creationId xmlns:p14="http://schemas.microsoft.com/office/powerpoint/2010/main" val="2159669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keletal images\Thoracic lateral 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t="16614" r="14473" b="7461"/>
          <a:stretch/>
        </p:blipFill>
        <p:spPr bwMode="auto">
          <a:xfrm>
            <a:off x="1631575" y="1371600"/>
            <a:ext cx="6024283" cy="45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481916" y="1219200"/>
            <a:ext cx="156884" cy="126402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181600" y="911423"/>
            <a:ext cx="2688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Transverse costal facet of thoracic</a:t>
            </a:r>
          </a:p>
        </p:txBody>
      </p:sp>
    </p:spTree>
    <p:extLst>
      <p:ext uri="{BB962C8B-B14F-4D97-AF65-F5344CB8AC3E}">
        <p14:creationId xmlns:p14="http://schemas.microsoft.com/office/powerpoint/2010/main" val="35058223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8CA4B2-1D91-4DFA-A1BC-8B546C1D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0241280" cy="68580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4648200" y="4114800"/>
            <a:ext cx="1603561" cy="1752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522EA35C-267C-4EFF-B8BB-610985FDED61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7993981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28CA4B2-1D91-4DFA-A1BC-8B546C1D2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0"/>
            <a:ext cx="10241280" cy="68580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4642652" y="4114800"/>
            <a:ext cx="1603561" cy="1752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43E4583-122B-456E-B08B-50E3506CE3E6}"/>
              </a:ext>
            </a:extLst>
          </p:cNvPr>
          <p:cNvSpPr txBox="1"/>
          <p:nvPr/>
        </p:nvSpPr>
        <p:spPr>
          <a:xfrm>
            <a:off x="6324600" y="5791200"/>
            <a:ext cx="167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Mandibular condyle</a:t>
            </a:r>
          </a:p>
        </p:txBody>
      </p:sp>
    </p:spTree>
    <p:extLst>
      <p:ext uri="{BB962C8B-B14F-4D97-AF65-F5344CB8AC3E}">
        <p14:creationId xmlns:p14="http://schemas.microsoft.com/office/powerpoint/2010/main" val="15330075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keletal images\Lumbar lateral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6" t="14819" r="9172" b="18602"/>
          <a:stretch/>
        </p:blipFill>
        <p:spPr bwMode="auto">
          <a:xfrm>
            <a:off x="1981200" y="1524000"/>
            <a:ext cx="5620871" cy="39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886200" y="1371600"/>
            <a:ext cx="767913" cy="227703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86200" y="1371600"/>
            <a:ext cx="609600" cy="113851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E102536C-18CB-4A6D-8947-025519291BD1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431763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Skeletal images\Lumbar lateral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6" t="14819" r="9172" b="18602"/>
          <a:stretch/>
        </p:blipFill>
        <p:spPr bwMode="auto">
          <a:xfrm>
            <a:off x="1981200" y="1524000"/>
            <a:ext cx="5620871" cy="394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886200" y="1371600"/>
            <a:ext cx="767913" cy="227703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86200" y="1371600"/>
            <a:ext cx="609600" cy="113851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8664436-C221-4FD9-9EDD-F56530CD5AFC}"/>
              </a:ext>
            </a:extLst>
          </p:cNvPr>
          <p:cNvSpPr txBox="1"/>
          <p:nvPr/>
        </p:nvSpPr>
        <p:spPr>
          <a:xfrm>
            <a:off x="2743200" y="990600"/>
            <a:ext cx="2158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Pedicle of lumbar vertebra</a:t>
            </a:r>
          </a:p>
        </p:txBody>
      </p:sp>
    </p:spTree>
    <p:extLst>
      <p:ext uri="{BB962C8B-B14F-4D97-AF65-F5344CB8AC3E}">
        <p14:creationId xmlns:p14="http://schemas.microsoft.com/office/powerpoint/2010/main" val="313524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14341" r="22429" b="6705"/>
          <a:stretch/>
        </p:blipFill>
        <p:spPr bwMode="auto">
          <a:xfrm>
            <a:off x="2290482" y="1476199"/>
            <a:ext cx="4563036" cy="435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133600" y="3810000"/>
            <a:ext cx="2286003" cy="17705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33600" y="3276600"/>
            <a:ext cx="2286002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851B6763-3D5A-41B1-B55D-906FCBBB2549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3815737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14341" r="22429" b="6705"/>
          <a:stretch/>
        </p:blipFill>
        <p:spPr bwMode="auto">
          <a:xfrm>
            <a:off x="2290482" y="1476199"/>
            <a:ext cx="4563036" cy="435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2133600" y="3810000"/>
            <a:ext cx="2286003" cy="17705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33600" y="3276600"/>
            <a:ext cx="2286002" cy="533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2925" y="3679276"/>
            <a:ext cx="1625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Median sacral crest</a:t>
            </a:r>
          </a:p>
        </p:txBody>
      </p:sp>
    </p:spTree>
    <p:extLst>
      <p:ext uri="{BB962C8B-B14F-4D97-AF65-F5344CB8AC3E}">
        <p14:creationId xmlns:p14="http://schemas.microsoft.com/office/powerpoint/2010/main" val="7709428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18560" r="6941" b="6794"/>
          <a:stretch/>
        </p:blipFill>
        <p:spPr bwMode="auto">
          <a:xfrm>
            <a:off x="1143000" y="931694"/>
            <a:ext cx="6629400" cy="440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553200" y="2133600"/>
            <a:ext cx="381000" cy="100268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A03A70FB-F2A1-4A53-9F9A-B93A7C5A4551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435781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18560" r="6941" b="6794"/>
          <a:stretch/>
        </p:blipFill>
        <p:spPr bwMode="auto">
          <a:xfrm>
            <a:off x="1143000" y="931694"/>
            <a:ext cx="6629400" cy="4409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6553200" y="2133600"/>
            <a:ext cx="381000" cy="100268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019800" y="16002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Sternal end of clavicle</a:t>
            </a:r>
          </a:p>
        </p:txBody>
      </p:sp>
    </p:spTree>
    <p:extLst>
      <p:ext uri="{BB962C8B-B14F-4D97-AF65-F5344CB8AC3E}">
        <p14:creationId xmlns:p14="http://schemas.microsoft.com/office/powerpoint/2010/main" val="36881275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15897" r="1221" b="19789"/>
          <a:stretch/>
        </p:blipFill>
        <p:spPr bwMode="auto">
          <a:xfrm>
            <a:off x="1741872" y="381000"/>
            <a:ext cx="5431884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524000" y="1143000"/>
            <a:ext cx="6858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8B54A4F6-D2F4-48A9-AE1F-5CB0441B5E0A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3393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635" r="7103"/>
          <a:stretch/>
        </p:blipFill>
        <p:spPr bwMode="auto">
          <a:xfrm>
            <a:off x="2590800" y="73860"/>
            <a:ext cx="4457056" cy="67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727947" y="1609164"/>
            <a:ext cx="1725706" cy="23756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FADAD648-7A0A-4805-AB8C-4962427B4AFD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922598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4" t="15897" r="1221" b="19789"/>
          <a:stretch/>
        </p:blipFill>
        <p:spPr bwMode="auto">
          <a:xfrm>
            <a:off x="1741872" y="381000"/>
            <a:ext cx="5431884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524000" y="1143000"/>
            <a:ext cx="6858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61625" y="91440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Acromion (acromial process) of the scapula</a:t>
            </a:r>
          </a:p>
        </p:txBody>
      </p:sp>
    </p:spTree>
    <p:extLst>
      <p:ext uri="{BB962C8B-B14F-4D97-AF65-F5344CB8AC3E}">
        <p14:creationId xmlns:p14="http://schemas.microsoft.com/office/powerpoint/2010/main" val="3469221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"/>
          <a:stretch/>
        </p:blipFill>
        <p:spPr bwMode="auto">
          <a:xfrm>
            <a:off x="2209800" y="4482"/>
            <a:ext cx="4953000" cy="680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657600" y="762000"/>
            <a:ext cx="11430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">
            <a:extLst>
              <a:ext uri="{FF2B5EF4-FFF2-40B4-BE49-F238E27FC236}">
                <a16:creationId xmlns:a16="http://schemas.microsoft.com/office/drawing/2014/main" id="{A2DE3A85-FBC4-494E-8A69-41A8E73D7A92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37744130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"/>
          <a:stretch/>
        </p:blipFill>
        <p:spPr bwMode="auto">
          <a:xfrm>
            <a:off x="2209800" y="4482"/>
            <a:ext cx="4953000" cy="680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657600" y="762000"/>
            <a:ext cx="11430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95600" y="609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Head of humerus</a:t>
            </a:r>
          </a:p>
        </p:txBody>
      </p:sp>
    </p:spTree>
    <p:extLst>
      <p:ext uri="{BB962C8B-B14F-4D97-AF65-F5344CB8AC3E}">
        <p14:creationId xmlns:p14="http://schemas.microsoft.com/office/powerpoint/2010/main" val="10780401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23" y="13447"/>
            <a:ext cx="4569477" cy="683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09800" y="5753100"/>
            <a:ext cx="1750077" cy="76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57BF0CFA-E43B-49BC-B65B-98231B59CAE6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1600902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23" y="13447"/>
            <a:ext cx="4569477" cy="683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209800" y="5753100"/>
            <a:ext cx="1750077" cy="76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15719" y="5638799"/>
            <a:ext cx="124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Ulna notch of radius</a:t>
            </a:r>
          </a:p>
        </p:txBody>
      </p:sp>
    </p:spTree>
    <p:extLst>
      <p:ext uri="{BB962C8B-B14F-4D97-AF65-F5344CB8AC3E}">
        <p14:creationId xmlns:p14="http://schemas.microsoft.com/office/powerpoint/2010/main" val="280271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0"/>
            <a:ext cx="4586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572000" y="1219200"/>
            <a:ext cx="11430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F7A97237-F1C4-4045-B6BB-E85A3150752E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949614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0"/>
            <a:ext cx="45862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572000" y="1219200"/>
            <a:ext cx="11430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41894" y="95759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Trochlear notch of ulna</a:t>
            </a:r>
          </a:p>
        </p:txBody>
      </p:sp>
    </p:spTree>
    <p:extLst>
      <p:ext uri="{BB962C8B-B14F-4D97-AF65-F5344CB8AC3E}">
        <p14:creationId xmlns:p14="http://schemas.microsoft.com/office/powerpoint/2010/main" val="4021249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C474A-8BDA-4C84-BD7A-CE82A867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6657" r="12769" b="4986"/>
          <a:stretch/>
        </p:blipFill>
        <p:spPr>
          <a:xfrm rot="16200000">
            <a:off x="2724926" y="558074"/>
            <a:ext cx="6760115" cy="562360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D2AB5C-9CB9-4D38-88AF-E864257B83E7}"/>
              </a:ext>
            </a:extLst>
          </p:cNvPr>
          <p:cNvCxnSpPr>
            <a:cxnSpLocks/>
          </p:cNvCxnSpPr>
          <p:nvPr/>
        </p:nvCxnSpPr>
        <p:spPr>
          <a:xfrm flipV="1">
            <a:off x="3200400" y="6053070"/>
            <a:ext cx="1852889" cy="6931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14:cNvPr>
              <p14:cNvContentPartPr/>
              <p14:nvPr/>
            </p14:nvContentPartPr>
            <p14:xfrm>
              <a:off x="3492860" y="6183267"/>
              <a:ext cx="783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8146" y="6174627"/>
                <a:ext cx="280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1">
            <a:extLst>
              <a:ext uri="{FF2B5EF4-FFF2-40B4-BE49-F238E27FC236}">
                <a16:creationId xmlns:a16="http://schemas.microsoft.com/office/drawing/2014/main" id="{079F816E-E9FC-48F2-B8A9-8BAA0D012465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4981319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C474A-8BDA-4C84-BD7A-CE82A867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6657" r="12769" b="4986"/>
          <a:stretch/>
        </p:blipFill>
        <p:spPr>
          <a:xfrm rot="16200000">
            <a:off x="2724926" y="558074"/>
            <a:ext cx="6760115" cy="562360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D2AB5C-9CB9-4D38-88AF-E864257B83E7}"/>
              </a:ext>
            </a:extLst>
          </p:cNvPr>
          <p:cNvCxnSpPr>
            <a:cxnSpLocks/>
          </p:cNvCxnSpPr>
          <p:nvPr/>
        </p:nvCxnSpPr>
        <p:spPr>
          <a:xfrm flipV="1">
            <a:off x="3200400" y="6053070"/>
            <a:ext cx="1852889" cy="6931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2A5C977-CB10-4D77-9575-697FFB5225B2}"/>
              </a:ext>
            </a:extLst>
          </p:cNvPr>
          <p:cNvSpPr txBox="1"/>
          <p:nvPr/>
        </p:nvSpPr>
        <p:spPr>
          <a:xfrm>
            <a:off x="2284528" y="5956718"/>
            <a:ext cx="915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Lunate</a:t>
            </a:r>
            <a:endParaRPr lang="en-US" sz="1600" b="1" kern="1200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14:cNvPr>
              <p14:cNvContentPartPr/>
              <p14:nvPr/>
            </p14:nvContentPartPr>
            <p14:xfrm>
              <a:off x="3492860" y="6183267"/>
              <a:ext cx="783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8146" y="6174627"/>
                <a:ext cx="2808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9113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C474A-8BDA-4C84-BD7A-CE82A867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6657" r="12769" b="4986"/>
          <a:stretch/>
        </p:blipFill>
        <p:spPr>
          <a:xfrm rot="16200000">
            <a:off x="2724926" y="558074"/>
            <a:ext cx="6760115" cy="562360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D2B903B-4743-42C4-AB81-4D3EACEBB782}"/>
              </a:ext>
            </a:extLst>
          </p:cNvPr>
          <p:cNvCxnSpPr>
            <a:cxnSpLocks/>
          </p:cNvCxnSpPr>
          <p:nvPr/>
        </p:nvCxnSpPr>
        <p:spPr>
          <a:xfrm>
            <a:off x="3361255" y="4645743"/>
            <a:ext cx="1585452" cy="6105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14:cNvPr>
              <p14:cNvContentPartPr/>
              <p14:nvPr/>
            </p14:nvContentPartPr>
            <p14:xfrm>
              <a:off x="3492860" y="6183267"/>
              <a:ext cx="783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8146" y="6174627"/>
                <a:ext cx="280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1">
            <a:extLst>
              <a:ext uri="{FF2B5EF4-FFF2-40B4-BE49-F238E27FC236}">
                <a16:creationId xmlns:a16="http://schemas.microsoft.com/office/drawing/2014/main" id="{91429A3E-B76A-4F43-A3AA-8817FA34C220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86013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635" r="7103"/>
          <a:stretch/>
        </p:blipFill>
        <p:spPr bwMode="auto">
          <a:xfrm>
            <a:off x="2590800" y="73860"/>
            <a:ext cx="4457056" cy="67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727947" y="1609164"/>
            <a:ext cx="1725706" cy="23756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65E633F-F274-45D2-B7E4-EC2484F0D7BC}"/>
              </a:ext>
            </a:extLst>
          </p:cNvPr>
          <p:cNvSpPr txBox="1"/>
          <p:nvPr/>
        </p:nvSpPr>
        <p:spPr>
          <a:xfrm>
            <a:off x="152400" y="1447800"/>
            <a:ext cx="172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Supraorbital margin of frontal bone</a:t>
            </a:r>
          </a:p>
        </p:txBody>
      </p:sp>
    </p:spTree>
    <p:extLst>
      <p:ext uri="{BB962C8B-B14F-4D97-AF65-F5344CB8AC3E}">
        <p14:creationId xmlns:p14="http://schemas.microsoft.com/office/powerpoint/2010/main" val="3640992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C474A-8BDA-4C84-BD7A-CE82A867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6657" r="12769" b="4986"/>
          <a:stretch/>
        </p:blipFill>
        <p:spPr>
          <a:xfrm rot="16200000">
            <a:off x="2724926" y="558074"/>
            <a:ext cx="6760115" cy="562360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D2B903B-4743-42C4-AB81-4D3EACEBB782}"/>
              </a:ext>
            </a:extLst>
          </p:cNvPr>
          <p:cNvCxnSpPr>
            <a:cxnSpLocks/>
          </p:cNvCxnSpPr>
          <p:nvPr/>
        </p:nvCxnSpPr>
        <p:spPr>
          <a:xfrm>
            <a:off x="3361255" y="4645743"/>
            <a:ext cx="1585452" cy="6105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14:cNvPr>
              <p14:cNvContentPartPr/>
              <p14:nvPr/>
            </p14:nvContentPartPr>
            <p14:xfrm>
              <a:off x="3492860" y="6183267"/>
              <a:ext cx="783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D59E626-1B20-474C-AEFE-F05E2AB06B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48146" y="6174627"/>
                <a:ext cx="280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961E1D31-CC99-41DC-B121-A34E7101ACBB}"/>
              </a:ext>
            </a:extLst>
          </p:cNvPr>
          <p:cNvSpPr txBox="1"/>
          <p:nvPr/>
        </p:nvSpPr>
        <p:spPr>
          <a:xfrm>
            <a:off x="2514600" y="4320954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kern="1200" dirty="0">
                <a:solidFill>
                  <a:srgbClr val="00B0F0"/>
                </a:solidFill>
                <a:latin typeface="+mn-lt"/>
                <a:ea typeface="+mn-ea"/>
                <a:cs typeface="+mn-cs"/>
              </a:rPr>
              <a:t>Hamate</a:t>
            </a:r>
          </a:p>
        </p:txBody>
      </p:sp>
    </p:spTree>
    <p:extLst>
      <p:ext uri="{BB962C8B-B14F-4D97-AF65-F5344CB8AC3E}">
        <p14:creationId xmlns:p14="http://schemas.microsoft.com/office/powerpoint/2010/main" val="2013095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33290" r="14238" b="21721"/>
          <a:stretch/>
        </p:blipFill>
        <p:spPr bwMode="auto">
          <a:xfrm>
            <a:off x="304800" y="1371600"/>
            <a:ext cx="8686800" cy="395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5181600" y="4038600"/>
            <a:ext cx="0" cy="1219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>
            <a:extLst>
              <a:ext uri="{FF2B5EF4-FFF2-40B4-BE49-F238E27FC236}">
                <a16:creationId xmlns:a16="http://schemas.microsoft.com/office/drawing/2014/main" id="{658200E5-EC32-4FF3-BCB9-5639278C43B7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8751930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33290" r="14238" b="21721"/>
          <a:stretch/>
        </p:blipFill>
        <p:spPr bwMode="auto">
          <a:xfrm>
            <a:off x="304800" y="1371600"/>
            <a:ext cx="8686800" cy="395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>
            <a:cxnSpLocks/>
          </p:cNvCxnSpPr>
          <p:nvPr/>
        </p:nvCxnSpPr>
        <p:spPr>
          <a:xfrm flipV="1">
            <a:off x="5181600" y="4038600"/>
            <a:ext cx="0" cy="12192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1F1803D-B72D-4A02-8658-BC69173EE2BC}"/>
              </a:ext>
            </a:extLst>
          </p:cNvPr>
          <p:cNvSpPr txBox="1"/>
          <p:nvPr/>
        </p:nvSpPr>
        <p:spPr>
          <a:xfrm>
            <a:off x="4267200" y="5237018"/>
            <a:ext cx="16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Base of metatarsal I</a:t>
            </a:r>
          </a:p>
        </p:txBody>
      </p:sp>
    </p:spTree>
    <p:extLst>
      <p:ext uri="{BB962C8B-B14F-4D97-AF65-F5344CB8AC3E}">
        <p14:creationId xmlns:p14="http://schemas.microsoft.com/office/powerpoint/2010/main" val="580850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19039" r="17066" b="13269"/>
          <a:stretch/>
        </p:blipFill>
        <p:spPr bwMode="auto">
          <a:xfrm>
            <a:off x="2078503" y="393896"/>
            <a:ext cx="5091255" cy="62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572064" y="1793633"/>
            <a:ext cx="3481754" cy="55567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">
            <a:extLst>
              <a:ext uri="{FF2B5EF4-FFF2-40B4-BE49-F238E27FC236}">
                <a16:creationId xmlns:a16="http://schemas.microsoft.com/office/drawing/2014/main" id="{9D6F7113-1082-4D0A-95FC-CD6B7C3EE14D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354192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19039" r="17066" b="13269"/>
          <a:stretch/>
        </p:blipFill>
        <p:spPr bwMode="auto">
          <a:xfrm>
            <a:off x="2078503" y="393896"/>
            <a:ext cx="5091255" cy="62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572064" y="1793633"/>
            <a:ext cx="3481754" cy="555673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1863" y="2180028"/>
            <a:ext cx="1055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Iliac fossa</a:t>
            </a:r>
          </a:p>
        </p:txBody>
      </p:sp>
    </p:spTree>
    <p:extLst>
      <p:ext uri="{BB962C8B-B14F-4D97-AF65-F5344CB8AC3E}">
        <p14:creationId xmlns:p14="http://schemas.microsoft.com/office/powerpoint/2010/main" val="92679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19039" r="17066" b="13269"/>
          <a:stretch/>
        </p:blipFill>
        <p:spPr bwMode="auto">
          <a:xfrm>
            <a:off x="2078503" y="393896"/>
            <a:ext cx="5091255" cy="62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053818" y="3513340"/>
            <a:ext cx="2226213" cy="203299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>
            <a:extLst>
              <a:ext uri="{FF2B5EF4-FFF2-40B4-BE49-F238E27FC236}">
                <a16:creationId xmlns:a16="http://schemas.microsoft.com/office/drawing/2014/main" id="{F8B531E1-2A55-4BC1-BF7B-BBEDE12379D1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4020906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19039" r="17066" b="13269"/>
          <a:stretch/>
        </p:blipFill>
        <p:spPr bwMode="auto">
          <a:xfrm>
            <a:off x="2078503" y="393896"/>
            <a:ext cx="5091255" cy="62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5053818" y="3513340"/>
            <a:ext cx="2226213" cy="2032994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17201" y="5393468"/>
            <a:ext cx="192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Greater sciatic notch of ilium</a:t>
            </a:r>
          </a:p>
        </p:txBody>
      </p:sp>
    </p:spTree>
    <p:extLst>
      <p:ext uri="{BB962C8B-B14F-4D97-AF65-F5344CB8AC3E}">
        <p14:creationId xmlns:p14="http://schemas.microsoft.com/office/powerpoint/2010/main" val="4933341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24063" y="0"/>
            <a:ext cx="5095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724400" y="1443318"/>
            <a:ext cx="10668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83F8ABD-2078-450D-9209-3DB2041A999F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40014567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2024063" y="0"/>
            <a:ext cx="5095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724400" y="1443318"/>
            <a:ext cx="10668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15000" y="1307359"/>
            <a:ext cx="215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Lesser trochanter of femur</a:t>
            </a:r>
          </a:p>
        </p:txBody>
      </p:sp>
    </p:spTree>
    <p:extLst>
      <p:ext uri="{BB962C8B-B14F-4D97-AF65-F5344CB8AC3E}">
        <p14:creationId xmlns:p14="http://schemas.microsoft.com/office/powerpoint/2010/main" val="4287069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 bwMode="auto">
          <a:xfrm>
            <a:off x="2133600" y="0"/>
            <a:ext cx="47901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159188" y="6248400"/>
            <a:ext cx="116541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35E673E5-E043-49C3-A694-DB6A0DF58BD9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560662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keletal images\Axis lateral 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23638" r="18169" b="19111"/>
          <a:stretch/>
        </p:blipFill>
        <p:spPr bwMode="auto">
          <a:xfrm>
            <a:off x="2557025" y="1752600"/>
            <a:ext cx="4724536" cy="376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286000" y="3733800"/>
            <a:ext cx="1284822" cy="6866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">
            <a:extLst>
              <a:ext uri="{FF2B5EF4-FFF2-40B4-BE49-F238E27FC236}">
                <a16:creationId xmlns:a16="http://schemas.microsoft.com/office/drawing/2014/main" id="{BECBA1C3-B8C6-4074-9690-DE4028E57B5D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42165223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 bwMode="auto">
          <a:xfrm>
            <a:off x="2133600" y="0"/>
            <a:ext cx="47901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159188" y="6248400"/>
            <a:ext cx="116541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248400" y="6094511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Medial malleolus of tibia</a:t>
            </a:r>
          </a:p>
        </p:txBody>
      </p:sp>
    </p:spTree>
    <p:extLst>
      <p:ext uri="{BB962C8B-B14F-4D97-AF65-F5344CB8AC3E}">
        <p14:creationId xmlns:p14="http://schemas.microsoft.com/office/powerpoint/2010/main" val="11919638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/>
          <a:stretch/>
        </p:blipFill>
        <p:spPr bwMode="auto">
          <a:xfrm>
            <a:off x="2976563" y="0"/>
            <a:ext cx="3271837" cy="683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81400" y="609600"/>
            <a:ext cx="12192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4299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/>
          <a:stretch/>
        </p:blipFill>
        <p:spPr bwMode="auto">
          <a:xfrm>
            <a:off x="2976563" y="0"/>
            <a:ext cx="3271837" cy="683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581400" y="609600"/>
            <a:ext cx="12192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45491" y="455711"/>
            <a:ext cx="1231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Head of fibula</a:t>
            </a:r>
          </a:p>
        </p:txBody>
      </p:sp>
    </p:spTree>
    <p:extLst>
      <p:ext uri="{BB962C8B-B14F-4D97-AF65-F5344CB8AC3E}">
        <p14:creationId xmlns:p14="http://schemas.microsoft.com/office/powerpoint/2010/main" val="22510504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7008" r="8878" b="16752"/>
          <a:stretch/>
        </p:blipFill>
        <p:spPr bwMode="auto">
          <a:xfrm>
            <a:off x="838200" y="838200"/>
            <a:ext cx="8193741" cy="464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62000" y="3160059"/>
            <a:ext cx="609600" cy="64994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E957C2C-48EE-4BD7-AC7F-C3A809E3C4B3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8850309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9" t="17008" r="8878" b="16752"/>
          <a:stretch/>
        </p:blipFill>
        <p:spPr bwMode="auto">
          <a:xfrm>
            <a:off x="838200" y="838200"/>
            <a:ext cx="8193741" cy="464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62000" y="3160059"/>
            <a:ext cx="609600" cy="64994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28956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Tubercle of rib</a:t>
            </a:r>
          </a:p>
        </p:txBody>
      </p:sp>
    </p:spTree>
    <p:extLst>
      <p:ext uri="{BB962C8B-B14F-4D97-AF65-F5344CB8AC3E}">
        <p14:creationId xmlns:p14="http://schemas.microsoft.com/office/powerpoint/2010/main" val="35057147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34885" r="66043" b="31404"/>
          <a:stretch/>
        </p:blipFill>
        <p:spPr bwMode="auto">
          <a:xfrm>
            <a:off x="2494879" y="1295400"/>
            <a:ext cx="3620397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4305077" y="3495675"/>
            <a:ext cx="0" cy="67627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383A3325-8339-420D-AAF0-1EF743D02C7B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18678236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t="34885" r="66043" b="31404"/>
          <a:stretch/>
        </p:blipFill>
        <p:spPr bwMode="auto">
          <a:xfrm>
            <a:off x="2494878" y="1295400"/>
            <a:ext cx="3620397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4305077" y="3495675"/>
            <a:ext cx="0" cy="676275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TextBox 2051"/>
          <p:cNvSpPr txBox="1"/>
          <p:nvPr/>
        </p:nvSpPr>
        <p:spPr>
          <a:xfrm>
            <a:off x="3390339" y="4114800"/>
            <a:ext cx="1943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Vertebral body of typical cervical vertebra</a:t>
            </a:r>
          </a:p>
        </p:txBody>
      </p:sp>
    </p:spTree>
    <p:extLst>
      <p:ext uri="{BB962C8B-B14F-4D97-AF65-F5344CB8AC3E}">
        <p14:creationId xmlns:p14="http://schemas.microsoft.com/office/powerpoint/2010/main" val="3302797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keletal images\Sternum and ribs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20875" b="39370"/>
          <a:stretch/>
        </p:blipFill>
        <p:spPr bwMode="auto">
          <a:xfrm>
            <a:off x="-237305" y="457200"/>
            <a:ext cx="938130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453347" y="1371600"/>
            <a:ext cx="147105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2B33ED1E-AC62-4ABA-A031-7FA9327A1733}"/>
              </a:ext>
            </a:extLst>
          </p:cNvPr>
          <p:cNvSpPr txBox="1"/>
          <p:nvPr/>
        </p:nvSpPr>
        <p:spPr>
          <a:xfrm>
            <a:off x="7315200" y="37338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303682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keletal images\Sternum and ribs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20875" b="39370"/>
          <a:stretch/>
        </p:blipFill>
        <p:spPr bwMode="auto">
          <a:xfrm>
            <a:off x="-237305" y="457200"/>
            <a:ext cx="9381305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453347" y="1371600"/>
            <a:ext cx="1471052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00234" y="1216223"/>
            <a:ext cx="1924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Manubrium of sternum</a:t>
            </a:r>
          </a:p>
        </p:txBody>
      </p:sp>
    </p:spTree>
    <p:extLst>
      <p:ext uri="{BB962C8B-B14F-4D97-AF65-F5344CB8AC3E}">
        <p14:creationId xmlns:p14="http://schemas.microsoft.com/office/powerpoint/2010/main" val="2865373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33290" r="14238" b="21721"/>
          <a:stretch/>
        </p:blipFill>
        <p:spPr bwMode="auto">
          <a:xfrm>
            <a:off x="304800" y="1371600"/>
            <a:ext cx="8686800" cy="395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066800" y="1143000"/>
            <a:ext cx="0" cy="1905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386B2843-BDA0-4FAD-953D-85822860D899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417553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Skeletal images\Axis lateral R p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3" t="23638" r="18169" b="19111"/>
          <a:stretch/>
        </p:blipFill>
        <p:spPr bwMode="auto">
          <a:xfrm>
            <a:off x="2557025" y="1752600"/>
            <a:ext cx="4724536" cy="376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cxnSpLocks/>
            <a:stCxn id="10" idx="3"/>
          </p:cNvCxnSpPr>
          <p:nvPr/>
        </p:nvCxnSpPr>
        <p:spPr>
          <a:xfrm>
            <a:off x="2391962" y="3648577"/>
            <a:ext cx="1178860" cy="15388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" y="3494688"/>
            <a:ext cx="2315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Superior articular facet of C2</a:t>
            </a:r>
          </a:p>
        </p:txBody>
      </p:sp>
    </p:spTree>
    <p:extLst>
      <p:ext uri="{BB962C8B-B14F-4D97-AF65-F5344CB8AC3E}">
        <p14:creationId xmlns:p14="http://schemas.microsoft.com/office/powerpoint/2010/main" val="31789474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33290" r="14238" b="21721"/>
          <a:stretch/>
        </p:blipFill>
        <p:spPr bwMode="auto">
          <a:xfrm>
            <a:off x="304800" y="1371600"/>
            <a:ext cx="8686800" cy="395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066800" y="1143000"/>
            <a:ext cx="0" cy="19050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76895" y="773668"/>
            <a:ext cx="117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Calcaneus </a:t>
            </a:r>
          </a:p>
        </p:txBody>
      </p:sp>
    </p:spTree>
    <p:extLst>
      <p:ext uri="{BB962C8B-B14F-4D97-AF65-F5344CB8AC3E}">
        <p14:creationId xmlns:p14="http://schemas.microsoft.com/office/powerpoint/2010/main" val="8751930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C474A-8BDA-4C84-BD7A-CE82A867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6657" r="12769" b="4986"/>
          <a:stretch/>
        </p:blipFill>
        <p:spPr>
          <a:xfrm rot="16200000">
            <a:off x="1184344" y="568256"/>
            <a:ext cx="6760115" cy="562360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2B903B-4743-42C4-AB81-4D3EACEBB782}"/>
              </a:ext>
            </a:extLst>
          </p:cNvPr>
          <p:cNvCxnSpPr>
            <a:cxnSpLocks/>
          </p:cNvCxnSpPr>
          <p:nvPr/>
        </p:nvCxnSpPr>
        <p:spPr>
          <a:xfrm>
            <a:off x="1654620" y="1295400"/>
            <a:ext cx="1585452" cy="6105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461B6A06-7FD7-4141-B1F2-AFFDC4AEB4AF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0420648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6C474A-8BDA-4C84-BD7A-CE82A867A9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6657" r="12769" b="4986"/>
          <a:stretch/>
        </p:blipFill>
        <p:spPr>
          <a:xfrm rot="16200000">
            <a:off x="1184344" y="568256"/>
            <a:ext cx="6760115" cy="562360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2B903B-4743-42C4-AB81-4D3EACEBB782}"/>
              </a:ext>
            </a:extLst>
          </p:cNvPr>
          <p:cNvCxnSpPr>
            <a:cxnSpLocks/>
          </p:cNvCxnSpPr>
          <p:nvPr/>
        </p:nvCxnSpPr>
        <p:spPr>
          <a:xfrm>
            <a:off x="1654620" y="1295400"/>
            <a:ext cx="1585452" cy="61058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797758-5865-4D86-9AD6-1D543DA82A92}"/>
              </a:ext>
            </a:extLst>
          </p:cNvPr>
          <p:cNvSpPr txBox="1"/>
          <p:nvPr/>
        </p:nvSpPr>
        <p:spPr>
          <a:xfrm>
            <a:off x="381000" y="519793"/>
            <a:ext cx="2379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Middle phalanx of digit IV (Rt. upper extremity)</a:t>
            </a:r>
            <a:endParaRPr lang="en-US" sz="1600" b="1" kern="1200" dirty="0">
              <a:solidFill>
                <a:srgbClr val="00B0F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2939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"/>
          <a:stretch/>
        </p:blipFill>
        <p:spPr bwMode="auto">
          <a:xfrm>
            <a:off x="2209800" y="4482"/>
            <a:ext cx="4953000" cy="680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4845424" y="5486400"/>
            <a:ext cx="1021976" cy="4713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">
            <a:extLst>
              <a:ext uri="{FF2B5EF4-FFF2-40B4-BE49-F238E27FC236}">
                <a16:creationId xmlns:a16="http://schemas.microsoft.com/office/drawing/2014/main" id="{09922CD4-81AD-4FC7-B533-16BDA56F2754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5773600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5"/>
          <a:stretch/>
        </p:blipFill>
        <p:spPr bwMode="auto">
          <a:xfrm>
            <a:off x="2209800" y="4482"/>
            <a:ext cx="4953000" cy="6802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4845424" y="5562600"/>
            <a:ext cx="945776" cy="395178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44396" y="5105400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F0"/>
                </a:solidFill>
              </a:rPr>
              <a:t>Olecranon fossa of humerus</a:t>
            </a:r>
          </a:p>
        </p:txBody>
      </p:sp>
    </p:spTree>
    <p:extLst>
      <p:ext uri="{BB962C8B-B14F-4D97-AF65-F5344CB8AC3E}">
        <p14:creationId xmlns:p14="http://schemas.microsoft.com/office/powerpoint/2010/main" val="6954638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19039" r="17066" b="13269"/>
          <a:stretch/>
        </p:blipFill>
        <p:spPr bwMode="auto">
          <a:xfrm>
            <a:off x="2078503" y="393896"/>
            <a:ext cx="5091255" cy="62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>
            <a:cxnSpLocks/>
          </p:cNvCxnSpPr>
          <p:nvPr/>
        </p:nvCxnSpPr>
        <p:spPr>
          <a:xfrm flipH="1" flipV="1">
            <a:off x="6553200" y="3962400"/>
            <a:ext cx="1118379" cy="40298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">
            <a:extLst>
              <a:ext uri="{FF2B5EF4-FFF2-40B4-BE49-F238E27FC236}">
                <a16:creationId xmlns:a16="http://schemas.microsoft.com/office/drawing/2014/main" id="{1BDC020F-6E60-4A33-8C7A-E4F82918EBAF}"/>
              </a:ext>
            </a:extLst>
          </p:cNvPr>
          <p:cNvSpPr txBox="1"/>
          <p:nvPr/>
        </p:nvSpPr>
        <p:spPr>
          <a:xfrm>
            <a:off x="7010400" y="580179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2733813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19039" r="17066" b="13269"/>
          <a:stretch/>
        </p:blipFill>
        <p:spPr bwMode="auto">
          <a:xfrm>
            <a:off x="2133600" y="309554"/>
            <a:ext cx="5091255" cy="623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>
            <a:cxnSpLocks/>
          </p:cNvCxnSpPr>
          <p:nvPr/>
        </p:nvCxnSpPr>
        <p:spPr>
          <a:xfrm flipH="1" flipV="1">
            <a:off x="6553200" y="3886200"/>
            <a:ext cx="1194579" cy="479181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43800" y="4389823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Posterior superior iliac spine</a:t>
            </a:r>
          </a:p>
        </p:txBody>
      </p:sp>
    </p:spTree>
    <p:extLst>
      <p:ext uri="{BB962C8B-B14F-4D97-AF65-F5344CB8AC3E}">
        <p14:creationId xmlns:p14="http://schemas.microsoft.com/office/powerpoint/2010/main" val="3846700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7" t="16635" r="7103"/>
          <a:stretch/>
        </p:blipFill>
        <p:spPr bwMode="auto">
          <a:xfrm>
            <a:off x="2590800" y="73860"/>
            <a:ext cx="4457056" cy="678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2209800" y="2985247"/>
            <a:ext cx="2716306" cy="475129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5C2F8F2C-6CC9-4FB1-A47C-CB5C9EB6DA1F}"/>
              </a:ext>
            </a:extLst>
          </p:cNvPr>
          <p:cNvSpPr txBox="1"/>
          <p:nvPr/>
        </p:nvSpPr>
        <p:spPr>
          <a:xfrm>
            <a:off x="6843428" y="5715000"/>
            <a:ext cx="1966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*click to the next slide to check your answer</a:t>
            </a:r>
          </a:p>
        </p:txBody>
      </p:sp>
    </p:spTree>
    <p:extLst>
      <p:ext uri="{BB962C8B-B14F-4D97-AF65-F5344CB8AC3E}">
        <p14:creationId xmlns:p14="http://schemas.microsoft.com/office/powerpoint/2010/main" val="922598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683</Words>
  <Application>Microsoft Office PowerPoint</Application>
  <PresentationFormat>On-screen Show (4:3)</PresentationFormat>
  <Paragraphs>89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Berlin Sans FB Demi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Geller</dc:creator>
  <cp:lastModifiedBy>Scott &amp; Anne Vickery/Geller</cp:lastModifiedBy>
  <cp:revision>14</cp:revision>
  <dcterms:created xsi:type="dcterms:W3CDTF">2006-08-16T00:00:00Z</dcterms:created>
  <dcterms:modified xsi:type="dcterms:W3CDTF">2018-12-07T07:03:51Z</dcterms:modified>
</cp:coreProperties>
</file>