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06" r:id="rId4"/>
    <p:sldId id="287" r:id="rId5"/>
    <p:sldId id="307" r:id="rId6"/>
    <p:sldId id="288" r:id="rId7"/>
    <p:sldId id="308" r:id="rId8"/>
    <p:sldId id="261" r:id="rId9"/>
    <p:sldId id="309" r:id="rId10"/>
    <p:sldId id="289" r:id="rId11"/>
    <p:sldId id="310" r:id="rId12"/>
    <p:sldId id="264" r:id="rId13"/>
    <p:sldId id="311" r:id="rId14"/>
    <p:sldId id="290" r:id="rId15"/>
    <p:sldId id="312" r:id="rId16"/>
    <p:sldId id="291" r:id="rId17"/>
    <p:sldId id="313" r:id="rId18"/>
    <p:sldId id="265" r:id="rId19"/>
    <p:sldId id="314" r:id="rId20"/>
    <p:sldId id="266" r:id="rId21"/>
    <p:sldId id="315" r:id="rId22"/>
    <p:sldId id="293" r:id="rId23"/>
    <p:sldId id="316" r:id="rId24"/>
    <p:sldId id="268" r:id="rId25"/>
    <p:sldId id="317" r:id="rId26"/>
    <p:sldId id="294" r:id="rId27"/>
    <p:sldId id="318" r:id="rId28"/>
    <p:sldId id="270" r:id="rId29"/>
    <p:sldId id="319" r:id="rId30"/>
    <p:sldId id="295" r:id="rId31"/>
    <p:sldId id="320" r:id="rId32"/>
    <p:sldId id="272" r:id="rId33"/>
    <p:sldId id="321" r:id="rId34"/>
    <p:sldId id="296" r:id="rId35"/>
    <p:sldId id="322" r:id="rId36"/>
    <p:sldId id="297" r:id="rId37"/>
    <p:sldId id="323" r:id="rId38"/>
    <p:sldId id="298" r:id="rId39"/>
    <p:sldId id="324" r:id="rId40"/>
    <p:sldId id="275" r:id="rId41"/>
    <p:sldId id="325" r:id="rId42"/>
    <p:sldId id="299" r:id="rId43"/>
    <p:sldId id="326" r:id="rId44"/>
    <p:sldId id="300" r:id="rId45"/>
    <p:sldId id="327" r:id="rId46"/>
    <p:sldId id="301" r:id="rId47"/>
    <p:sldId id="328" r:id="rId48"/>
    <p:sldId id="278" r:id="rId49"/>
    <p:sldId id="329" r:id="rId50"/>
    <p:sldId id="281" r:id="rId51"/>
    <p:sldId id="330" r:id="rId52"/>
    <p:sldId id="302" r:id="rId53"/>
    <p:sldId id="331" r:id="rId54"/>
    <p:sldId id="303" r:id="rId55"/>
    <p:sldId id="332" r:id="rId56"/>
    <p:sldId id="283" r:id="rId57"/>
    <p:sldId id="333" r:id="rId58"/>
    <p:sldId id="285" r:id="rId59"/>
    <p:sldId id="334" r:id="rId60"/>
    <p:sldId id="304" r:id="rId61"/>
    <p:sldId id="335" r:id="rId62"/>
    <p:sldId id="305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6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828800"/>
            <a:ext cx="6337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itchFamily="34" charset="0"/>
              </a:rPr>
              <a:t>Nervous System Lab</a:t>
            </a:r>
            <a:endParaRPr lang="en-US" sz="4400" dirty="0" smtClean="0">
              <a:latin typeface="Berlin Sans FB Demi" pitchFamily="34" charset="0"/>
            </a:endParaRPr>
          </a:p>
          <a:p>
            <a:pPr algn="ctr"/>
            <a:r>
              <a:rPr lang="en-US" sz="4400" dirty="0" smtClean="0">
                <a:latin typeface="Berlin Sans FB Demi" pitchFamily="34" charset="0"/>
              </a:rPr>
              <a:t>Practice Exam #1</a:t>
            </a:r>
            <a:endParaRPr lang="en-US" sz="44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5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8696" r="8961" b="3453"/>
          <a:stretch>
            <a:fillRect/>
          </a:stretch>
        </p:blipFill>
        <p:spPr bwMode="auto">
          <a:xfrm>
            <a:off x="393700" y="152400"/>
            <a:ext cx="83629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27" name="Straight Arrow Connector 7"/>
          <p:cNvCxnSpPr>
            <a:cxnSpLocks noChangeShapeType="1"/>
          </p:cNvCxnSpPr>
          <p:nvPr/>
        </p:nvCxnSpPr>
        <p:spPr bwMode="auto">
          <a:xfrm flipH="1">
            <a:off x="4419600" y="5486400"/>
            <a:ext cx="1295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35" name="TextBox 11"/>
          <p:cNvSpPr txBox="1">
            <a:spLocks noChangeArrowheads="1"/>
          </p:cNvSpPr>
          <p:nvPr/>
        </p:nvSpPr>
        <p:spPr bwMode="auto">
          <a:xfrm>
            <a:off x="5715000" y="5348288"/>
            <a:ext cx="17524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Medulla oblongata</a:t>
            </a:r>
          </a:p>
        </p:txBody>
      </p:sp>
    </p:spTree>
    <p:extLst>
      <p:ext uri="{BB962C8B-B14F-4D97-AF65-F5344CB8AC3E}">
        <p14:creationId xmlns:p14="http://schemas.microsoft.com/office/powerpoint/2010/main" val="13127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0" name="Straight Arrow Connector 5"/>
          <p:cNvCxnSpPr>
            <a:cxnSpLocks noChangeShapeType="1"/>
          </p:cNvCxnSpPr>
          <p:nvPr/>
        </p:nvCxnSpPr>
        <p:spPr bwMode="auto">
          <a:xfrm flipH="1">
            <a:off x="3048000" y="1905000"/>
            <a:ext cx="228600" cy="2667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874603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11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0" name="Straight Arrow Connector 5"/>
          <p:cNvCxnSpPr>
            <a:cxnSpLocks noChangeShapeType="1"/>
          </p:cNvCxnSpPr>
          <p:nvPr/>
        </p:nvCxnSpPr>
        <p:spPr bwMode="auto">
          <a:xfrm flipH="1">
            <a:off x="3048000" y="1905000"/>
            <a:ext cx="228600" cy="26670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8" name="TextBox 18"/>
          <p:cNvSpPr txBox="1">
            <a:spLocks noChangeArrowheads="1"/>
          </p:cNvSpPr>
          <p:nvPr/>
        </p:nvSpPr>
        <p:spPr bwMode="auto">
          <a:xfrm>
            <a:off x="2184400" y="1457980"/>
            <a:ext cx="185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Cerebral aqueduct of the midbrain</a:t>
            </a:r>
          </a:p>
        </p:txBody>
      </p:sp>
    </p:spTree>
    <p:extLst>
      <p:ext uri="{BB962C8B-B14F-4D97-AF65-F5344CB8AC3E}">
        <p14:creationId xmlns:p14="http://schemas.microsoft.com/office/powerpoint/2010/main" val="21059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8" name="Straight Arrow Connector 22"/>
          <p:cNvCxnSpPr>
            <a:cxnSpLocks noChangeShapeType="1"/>
          </p:cNvCxnSpPr>
          <p:nvPr/>
        </p:nvCxnSpPr>
        <p:spPr bwMode="auto">
          <a:xfrm flipH="1">
            <a:off x="5181600" y="1600200"/>
            <a:ext cx="1430338" cy="469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874603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656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28" name="Straight Arrow Connector 22"/>
          <p:cNvCxnSpPr>
            <a:cxnSpLocks noChangeShapeType="1"/>
          </p:cNvCxnSpPr>
          <p:nvPr/>
        </p:nvCxnSpPr>
        <p:spPr bwMode="auto">
          <a:xfrm flipH="1">
            <a:off x="5181600" y="1600200"/>
            <a:ext cx="1430338" cy="469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0" name="TextBox 1"/>
          <p:cNvSpPr txBox="1">
            <a:spLocks noChangeArrowheads="1"/>
          </p:cNvSpPr>
          <p:nvPr/>
        </p:nvSpPr>
        <p:spPr bwMode="auto">
          <a:xfrm>
            <a:off x="6611938" y="1425575"/>
            <a:ext cx="1676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12105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19" name="Straight Arrow Connector 2"/>
          <p:cNvCxnSpPr>
            <a:cxnSpLocks noChangeShapeType="1"/>
          </p:cNvCxnSpPr>
          <p:nvPr/>
        </p:nvCxnSpPr>
        <p:spPr bwMode="auto">
          <a:xfrm flipH="1">
            <a:off x="4191000" y="3581400"/>
            <a:ext cx="2286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950803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17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42803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219" name="Straight Arrow Connector 2"/>
          <p:cNvCxnSpPr>
            <a:cxnSpLocks noChangeShapeType="1"/>
          </p:cNvCxnSpPr>
          <p:nvPr/>
        </p:nvCxnSpPr>
        <p:spPr bwMode="auto">
          <a:xfrm flipH="1">
            <a:off x="4191000" y="3581400"/>
            <a:ext cx="22860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2" name="TextBox 4"/>
          <p:cNvSpPr txBox="1">
            <a:spLocks noChangeArrowheads="1"/>
          </p:cNvSpPr>
          <p:nvPr/>
        </p:nvSpPr>
        <p:spPr bwMode="auto">
          <a:xfrm>
            <a:off x="6438901" y="3443289"/>
            <a:ext cx="2171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Intermediate mass of thalamus</a:t>
            </a:r>
          </a:p>
        </p:txBody>
      </p:sp>
    </p:spTree>
    <p:extLst>
      <p:ext uri="{BB962C8B-B14F-4D97-AF65-F5344CB8AC3E}">
        <p14:creationId xmlns:p14="http://schemas.microsoft.com/office/powerpoint/2010/main" val="12105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12793" r="10049"/>
          <a:stretch>
            <a:fillRect/>
          </a:stretch>
        </p:blipFill>
        <p:spPr bwMode="auto">
          <a:xfrm>
            <a:off x="1219200" y="944563"/>
            <a:ext cx="6467475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269" name="Straight Arrow Connector 5"/>
          <p:cNvCxnSpPr>
            <a:cxnSpLocks noChangeShapeType="1"/>
          </p:cNvCxnSpPr>
          <p:nvPr/>
        </p:nvCxnSpPr>
        <p:spPr bwMode="auto">
          <a:xfrm flipV="1">
            <a:off x="1066800" y="3200400"/>
            <a:ext cx="3124200" cy="838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1" name="Straight Arrow Connector 11"/>
          <p:cNvCxnSpPr>
            <a:cxnSpLocks noChangeShapeType="1"/>
          </p:cNvCxnSpPr>
          <p:nvPr/>
        </p:nvCxnSpPr>
        <p:spPr bwMode="auto">
          <a:xfrm flipV="1">
            <a:off x="1066800" y="3581400"/>
            <a:ext cx="3386138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874603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081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12793" r="10049"/>
          <a:stretch>
            <a:fillRect/>
          </a:stretch>
        </p:blipFill>
        <p:spPr bwMode="auto">
          <a:xfrm>
            <a:off x="1219200" y="944563"/>
            <a:ext cx="6467475" cy="494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269" name="Straight Arrow Connector 5"/>
          <p:cNvCxnSpPr>
            <a:cxnSpLocks noChangeShapeType="1"/>
          </p:cNvCxnSpPr>
          <p:nvPr/>
        </p:nvCxnSpPr>
        <p:spPr bwMode="auto">
          <a:xfrm flipV="1">
            <a:off x="1066800" y="3200400"/>
            <a:ext cx="3124200" cy="838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1" name="Straight Arrow Connector 11"/>
          <p:cNvCxnSpPr>
            <a:cxnSpLocks noChangeShapeType="1"/>
          </p:cNvCxnSpPr>
          <p:nvPr/>
        </p:nvCxnSpPr>
        <p:spPr bwMode="auto">
          <a:xfrm flipV="1">
            <a:off x="1066800" y="3581400"/>
            <a:ext cx="3386138" cy="4572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0" name="TextBox 5"/>
          <p:cNvSpPr txBox="1">
            <a:spLocks noChangeArrowheads="1"/>
          </p:cNvSpPr>
          <p:nvPr/>
        </p:nvSpPr>
        <p:spPr bwMode="auto">
          <a:xfrm>
            <a:off x="0" y="3881438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Vermis of cerebellum</a:t>
            </a:r>
          </a:p>
        </p:txBody>
      </p:sp>
    </p:spTree>
    <p:extLst>
      <p:ext uri="{BB962C8B-B14F-4D97-AF65-F5344CB8AC3E}">
        <p14:creationId xmlns:p14="http://schemas.microsoft.com/office/powerpoint/2010/main" val="147980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38125"/>
            <a:ext cx="89233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9" name="Straight Arrow Connector 15"/>
          <p:cNvCxnSpPr>
            <a:cxnSpLocks noChangeShapeType="1"/>
          </p:cNvCxnSpPr>
          <p:nvPr/>
        </p:nvCxnSpPr>
        <p:spPr bwMode="auto">
          <a:xfrm flipV="1">
            <a:off x="3482975" y="2936875"/>
            <a:ext cx="663575" cy="4572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</a:t>
            </a:r>
            <a:r>
              <a:rPr lang="en-US" sz="1600" dirty="0" smtClean="0">
                <a:solidFill>
                  <a:schemeClr val="bg1"/>
                </a:solidFill>
              </a:rPr>
              <a:t> to </a:t>
            </a:r>
            <a:r>
              <a:rPr lang="en-US" sz="1600" dirty="0">
                <a:solidFill>
                  <a:schemeClr val="bg1"/>
                </a:solidFill>
              </a:rPr>
              <a:t>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572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Name the following structures indicated by the arrows. </a:t>
            </a:r>
          </a:p>
          <a:p>
            <a:r>
              <a:rPr lang="en-US" sz="4000" dirty="0" smtClean="0"/>
              <a:t>Click to the next slide to see the answer.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931187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*note: not every structure you are required to know will be on this practice exercise so make sure you review the checklist of structures (p. </a:t>
            </a:r>
            <a:r>
              <a:rPr lang="en-US" sz="1600" dirty="0" smtClean="0"/>
              <a:t>136-137 </a:t>
            </a:r>
            <a:r>
              <a:rPr lang="en-US" sz="1600" dirty="0" smtClean="0"/>
              <a:t>in your lab manual) </a:t>
            </a:r>
            <a:r>
              <a:rPr lang="en-US" sz="1600" dirty="0"/>
              <a:t>when preparing for your lab exam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3528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*For best results on these practice exams, write your answers on paper before clicking to see the correct answer. Try to answer within a minute (remember your lab exams will be timed) and make sure to check your spelling!</a:t>
            </a:r>
          </a:p>
        </p:txBody>
      </p:sp>
    </p:spTree>
    <p:extLst>
      <p:ext uri="{BB962C8B-B14F-4D97-AF65-F5344CB8AC3E}">
        <p14:creationId xmlns:p14="http://schemas.microsoft.com/office/powerpoint/2010/main" val="27910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38125"/>
            <a:ext cx="89233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19" name="Straight Arrow Connector 15"/>
          <p:cNvCxnSpPr>
            <a:cxnSpLocks noChangeShapeType="1"/>
          </p:cNvCxnSpPr>
          <p:nvPr/>
        </p:nvCxnSpPr>
        <p:spPr bwMode="auto">
          <a:xfrm flipV="1">
            <a:off x="3482975" y="2936875"/>
            <a:ext cx="663575" cy="4572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4" name="TextBox 7"/>
          <p:cNvSpPr txBox="1">
            <a:spLocks noChangeArrowheads="1"/>
          </p:cNvSpPr>
          <p:nvPr/>
        </p:nvSpPr>
        <p:spPr bwMode="auto">
          <a:xfrm>
            <a:off x="1774825" y="3210580"/>
            <a:ext cx="1806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>
                <a:solidFill>
                  <a:srgbClr val="00B0F0"/>
                </a:solidFill>
              </a:rPr>
              <a:t>Cerebral </a:t>
            </a:r>
            <a:r>
              <a:rPr lang="en-US" sz="1400" b="1" dirty="0" smtClean="0">
                <a:solidFill>
                  <a:srgbClr val="00B0F0"/>
                </a:solidFill>
              </a:rPr>
              <a:t>peduncle of the midbrain</a:t>
            </a:r>
            <a:endParaRPr lang="en-US" sz="1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38125"/>
            <a:ext cx="89233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21" name="Straight Arrow Connector 15"/>
          <p:cNvCxnSpPr>
            <a:cxnSpLocks noChangeShapeType="1"/>
          </p:cNvCxnSpPr>
          <p:nvPr/>
        </p:nvCxnSpPr>
        <p:spPr bwMode="auto">
          <a:xfrm flipH="1" flipV="1">
            <a:off x="4716463" y="2971800"/>
            <a:ext cx="1227137" cy="6096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</a:t>
            </a:r>
            <a:r>
              <a:rPr lang="en-US" sz="1600" dirty="0" smtClean="0">
                <a:solidFill>
                  <a:schemeClr val="bg1"/>
                </a:solidFill>
              </a:rPr>
              <a:t> to </a:t>
            </a:r>
            <a:r>
              <a:rPr lang="en-US" sz="1600" dirty="0">
                <a:solidFill>
                  <a:schemeClr val="bg1"/>
                </a:solidFill>
              </a:rPr>
              <a:t>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38125"/>
            <a:ext cx="8923338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321" name="Straight Arrow Connector 15"/>
          <p:cNvCxnSpPr>
            <a:cxnSpLocks noChangeShapeType="1"/>
          </p:cNvCxnSpPr>
          <p:nvPr/>
        </p:nvCxnSpPr>
        <p:spPr bwMode="auto">
          <a:xfrm flipH="1" flipV="1">
            <a:off x="4716463" y="2971800"/>
            <a:ext cx="1227137" cy="6096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30" name="TextBox 3"/>
          <p:cNvSpPr txBox="1">
            <a:spLocks noChangeArrowheads="1"/>
          </p:cNvSpPr>
          <p:nvPr/>
        </p:nvSpPr>
        <p:spPr bwMode="auto">
          <a:xfrm>
            <a:off x="5867400" y="3468688"/>
            <a:ext cx="14269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Pituitary gland</a:t>
            </a:r>
          </a:p>
        </p:txBody>
      </p:sp>
    </p:spTree>
    <p:extLst>
      <p:ext uri="{BB962C8B-B14F-4D97-AF65-F5344CB8AC3E}">
        <p14:creationId xmlns:p14="http://schemas.microsoft.com/office/powerpoint/2010/main" val="25385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8"/>
            <a:ext cx="85598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5" name="Straight Arrow Connector 15"/>
          <p:cNvCxnSpPr>
            <a:cxnSpLocks noChangeShapeType="1"/>
          </p:cNvCxnSpPr>
          <p:nvPr/>
        </p:nvCxnSpPr>
        <p:spPr bwMode="auto">
          <a:xfrm>
            <a:off x="4800600" y="609600"/>
            <a:ext cx="609600" cy="14478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8" name="Straight Arrow Connector 18"/>
          <p:cNvCxnSpPr>
            <a:cxnSpLocks noChangeShapeType="1"/>
          </p:cNvCxnSpPr>
          <p:nvPr/>
        </p:nvCxnSpPr>
        <p:spPr bwMode="auto">
          <a:xfrm flipH="1">
            <a:off x="3708400" y="609600"/>
            <a:ext cx="1092200" cy="15240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8580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</a:t>
            </a:r>
            <a:r>
              <a:rPr lang="en-US" sz="1600" dirty="0" smtClean="0">
                <a:solidFill>
                  <a:schemeClr val="bg1"/>
                </a:solidFill>
              </a:rPr>
              <a:t> to </a:t>
            </a:r>
            <a:r>
              <a:rPr lang="en-US" sz="1600" dirty="0">
                <a:solidFill>
                  <a:schemeClr val="bg1"/>
                </a:solidFill>
              </a:rPr>
              <a:t>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2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8"/>
            <a:ext cx="85598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5" name="Straight Arrow Connector 15"/>
          <p:cNvCxnSpPr>
            <a:cxnSpLocks noChangeShapeType="1"/>
          </p:cNvCxnSpPr>
          <p:nvPr/>
        </p:nvCxnSpPr>
        <p:spPr bwMode="auto">
          <a:xfrm>
            <a:off x="4800600" y="609600"/>
            <a:ext cx="609600" cy="14478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368" name="Straight Arrow Connector 18"/>
          <p:cNvCxnSpPr>
            <a:cxnSpLocks noChangeShapeType="1"/>
          </p:cNvCxnSpPr>
          <p:nvPr/>
        </p:nvCxnSpPr>
        <p:spPr bwMode="auto">
          <a:xfrm flipH="1">
            <a:off x="3708400" y="609600"/>
            <a:ext cx="1092200" cy="15240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0" name="TextBox 1"/>
          <p:cNvSpPr txBox="1">
            <a:spLocks noChangeArrowheads="1"/>
          </p:cNvSpPr>
          <p:nvPr/>
        </p:nvSpPr>
        <p:spPr bwMode="auto">
          <a:xfrm>
            <a:off x="4254500" y="333375"/>
            <a:ext cx="10695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Thalamus </a:t>
            </a:r>
          </a:p>
        </p:txBody>
      </p:sp>
    </p:spTree>
    <p:extLst>
      <p:ext uri="{BB962C8B-B14F-4D97-AF65-F5344CB8AC3E}">
        <p14:creationId xmlns:p14="http://schemas.microsoft.com/office/powerpoint/2010/main" val="33935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8"/>
            <a:ext cx="85598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9" name="Straight Arrow Connector 24"/>
          <p:cNvCxnSpPr>
            <a:cxnSpLocks noChangeShapeType="1"/>
          </p:cNvCxnSpPr>
          <p:nvPr/>
        </p:nvCxnSpPr>
        <p:spPr bwMode="auto">
          <a:xfrm flipV="1">
            <a:off x="2819400" y="2644023"/>
            <a:ext cx="1524000" cy="79111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781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</a:t>
            </a:r>
            <a:r>
              <a:rPr lang="en-US" sz="1600" dirty="0" smtClean="0">
                <a:solidFill>
                  <a:schemeClr val="bg1"/>
                </a:solidFill>
              </a:rPr>
              <a:t> to </a:t>
            </a:r>
            <a:r>
              <a:rPr lang="en-US" sz="1600" dirty="0">
                <a:solidFill>
                  <a:schemeClr val="bg1"/>
                </a:solidFill>
              </a:rPr>
              <a:t>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388"/>
            <a:ext cx="8559800" cy="680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9" name="Straight Arrow Connector 24"/>
          <p:cNvCxnSpPr>
            <a:cxnSpLocks noChangeShapeType="1"/>
          </p:cNvCxnSpPr>
          <p:nvPr/>
        </p:nvCxnSpPr>
        <p:spPr bwMode="auto">
          <a:xfrm flipV="1">
            <a:off x="2819400" y="2644023"/>
            <a:ext cx="1524000" cy="79111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372" name="TextBox 4"/>
          <p:cNvSpPr txBox="1">
            <a:spLocks noChangeArrowheads="1"/>
          </p:cNvSpPr>
          <p:nvPr/>
        </p:nvSpPr>
        <p:spPr bwMode="auto">
          <a:xfrm>
            <a:off x="947516" y="3276600"/>
            <a:ext cx="17956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Superior colliculus</a:t>
            </a:r>
          </a:p>
        </p:txBody>
      </p:sp>
    </p:spTree>
    <p:extLst>
      <p:ext uri="{BB962C8B-B14F-4D97-AF65-F5344CB8AC3E}">
        <p14:creationId xmlns:p14="http://schemas.microsoft.com/office/powerpoint/2010/main" val="1191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314" b="858"/>
          <a:stretch>
            <a:fillRect/>
          </a:stretch>
        </p:blipFill>
        <p:spPr bwMode="auto">
          <a:xfrm>
            <a:off x="658813" y="0"/>
            <a:ext cx="774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16" name="Straight Arrow Connector 8"/>
          <p:cNvCxnSpPr>
            <a:cxnSpLocks noChangeShapeType="1"/>
          </p:cNvCxnSpPr>
          <p:nvPr/>
        </p:nvCxnSpPr>
        <p:spPr bwMode="auto">
          <a:xfrm>
            <a:off x="2209800" y="1600200"/>
            <a:ext cx="1600200" cy="5334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5532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</a:t>
            </a:r>
            <a:r>
              <a:rPr lang="en-US" sz="1600" dirty="0" smtClean="0">
                <a:solidFill>
                  <a:schemeClr val="bg1"/>
                </a:solidFill>
              </a:rPr>
              <a:t> to </a:t>
            </a:r>
            <a:r>
              <a:rPr lang="en-US" sz="1600" dirty="0">
                <a:solidFill>
                  <a:schemeClr val="bg1"/>
                </a:solidFill>
              </a:rPr>
              <a:t>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0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314" b="858"/>
          <a:stretch>
            <a:fillRect/>
          </a:stretch>
        </p:blipFill>
        <p:spPr bwMode="auto">
          <a:xfrm>
            <a:off x="658813" y="0"/>
            <a:ext cx="774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16" name="Straight Arrow Connector 8"/>
          <p:cNvCxnSpPr>
            <a:cxnSpLocks noChangeShapeType="1"/>
          </p:cNvCxnSpPr>
          <p:nvPr/>
        </p:nvCxnSpPr>
        <p:spPr bwMode="auto">
          <a:xfrm>
            <a:off x="2209800" y="1600200"/>
            <a:ext cx="1600200" cy="5334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28" name="TextBox 22"/>
          <p:cNvSpPr txBox="1">
            <a:spLocks noChangeArrowheads="1"/>
          </p:cNvSpPr>
          <p:nvPr/>
        </p:nvSpPr>
        <p:spPr bwMode="auto">
          <a:xfrm>
            <a:off x="838200" y="1411288"/>
            <a:ext cx="1467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Hypothalamus </a:t>
            </a:r>
          </a:p>
        </p:txBody>
      </p:sp>
    </p:spTree>
    <p:extLst>
      <p:ext uri="{BB962C8B-B14F-4D97-AF65-F5344CB8AC3E}">
        <p14:creationId xmlns:p14="http://schemas.microsoft.com/office/powerpoint/2010/main" val="124845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314" b="858"/>
          <a:stretch>
            <a:fillRect/>
          </a:stretch>
        </p:blipFill>
        <p:spPr bwMode="auto">
          <a:xfrm>
            <a:off x="658813" y="0"/>
            <a:ext cx="774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13" name="Straight Arrow Connector 5"/>
          <p:cNvCxnSpPr>
            <a:cxnSpLocks noChangeShapeType="1"/>
          </p:cNvCxnSpPr>
          <p:nvPr/>
        </p:nvCxnSpPr>
        <p:spPr bwMode="auto">
          <a:xfrm flipV="1">
            <a:off x="2743200" y="2590800"/>
            <a:ext cx="1435100" cy="7620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5532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*click </a:t>
            </a:r>
            <a:r>
              <a:rPr lang="en-US" sz="1600" dirty="0" smtClean="0">
                <a:solidFill>
                  <a:schemeClr val="bg1"/>
                </a:solidFill>
              </a:rPr>
              <a:t> to </a:t>
            </a:r>
            <a:r>
              <a:rPr lang="en-US" sz="1600" dirty="0">
                <a:solidFill>
                  <a:schemeClr val="bg1"/>
                </a:solidFill>
              </a:rPr>
              <a:t>the next slide to check your </a:t>
            </a:r>
            <a:r>
              <a:rPr lang="en-US" sz="1600" dirty="0" smtClean="0">
                <a:solidFill>
                  <a:schemeClr val="bg1"/>
                </a:solidFill>
              </a:rPr>
              <a:t>answer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rain_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390900" y="962025"/>
            <a:ext cx="76200" cy="1209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04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r="1314" b="858"/>
          <a:stretch>
            <a:fillRect/>
          </a:stretch>
        </p:blipFill>
        <p:spPr bwMode="auto">
          <a:xfrm>
            <a:off x="658813" y="0"/>
            <a:ext cx="77454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413" name="Straight Arrow Connector 5"/>
          <p:cNvCxnSpPr>
            <a:cxnSpLocks noChangeShapeType="1"/>
          </p:cNvCxnSpPr>
          <p:nvPr/>
        </p:nvCxnSpPr>
        <p:spPr bwMode="auto">
          <a:xfrm flipV="1">
            <a:off x="2743200" y="2590800"/>
            <a:ext cx="1435100" cy="7620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30" name="TextBox 25"/>
          <p:cNvSpPr txBox="1">
            <a:spLocks noChangeArrowheads="1"/>
          </p:cNvSpPr>
          <p:nvPr/>
        </p:nvSpPr>
        <p:spPr bwMode="auto">
          <a:xfrm>
            <a:off x="1295400" y="3200400"/>
            <a:ext cx="1487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>
                <a:solidFill>
                  <a:srgbClr val="00B0F0"/>
                </a:solidFill>
              </a:rPr>
              <a:t>Mamillary body</a:t>
            </a:r>
          </a:p>
        </p:txBody>
      </p:sp>
    </p:spTree>
    <p:extLst>
      <p:ext uri="{BB962C8B-B14F-4D97-AF65-F5344CB8AC3E}">
        <p14:creationId xmlns:p14="http://schemas.microsoft.com/office/powerpoint/2010/main" val="377083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59" name="Straight Connector 4"/>
          <p:cNvCxnSpPr>
            <a:cxnSpLocks noChangeShapeType="1"/>
          </p:cNvCxnSpPr>
          <p:nvPr/>
        </p:nvCxnSpPr>
        <p:spPr bwMode="auto">
          <a:xfrm>
            <a:off x="4876800" y="457200"/>
            <a:ext cx="2133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164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59" name="Straight Connector 4"/>
          <p:cNvCxnSpPr>
            <a:cxnSpLocks noChangeShapeType="1"/>
          </p:cNvCxnSpPr>
          <p:nvPr/>
        </p:nvCxnSpPr>
        <p:spPr bwMode="auto">
          <a:xfrm>
            <a:off x="4876800" y="457200"/>
            <a:ext cx="2133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476" name="TextBox 18"/>
          <p:cNvSpPr txBox="1">
            <a:spLocks noChangeArrowheads="1"/>
          </p:cNvSpPr>
          <p:nvPr/>
        </p:nvSpPr>
        <p:spPr bwMode="auto">
          <a:xfrm>
            <a:off x="7010400" y="319088"/>
            <a:ext cx="16145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Olfactory bulb (I)</a:t>
            </a:r>
          </a:p>
        </p:txBody>
      </p:sp>
    </p:spTree>
    <p:extLst>
      <p:ext uri="{BB962C8B-B14F-4D97-AF65-F5344CB8AC3E}">
        <p14:creationId xmlns:p14="http://schemas.microsoft.com/office/powerpoint/2010/main" val="17713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9468" name="Straight Connector 23"/>
          <p:cNvCxnSpPr>
            <a:cxnSpLocks noChangeShapeType="1"/>
          </p:cNvCxnSpPr>
          <p:nvPr/>
        </p:nvCxnSpPr>
        <p:spPr bwMode="auto">
          <a:xfrm>
            <a:off x="5551488" y="4191000"/>
            <a:ext cx="1752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719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9468" name="Straight Connector 23"/>
          <p:cNvCxnSpPr>
            <a:cxnSpLocks noChangeShapeType="1"/>
          </p:cNvCxnSpPr>
          <p:nvPr/>
        </p:nvCxnSpPr>
        <p:spPr bwMode="auto">
          <a:xfrm>
            <a:off x="5551488" y="4191000"/>
            <a:ext cx="1752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82" name="TextBox 24"/>
          <p:cNvSpPr txBox="1">
            <a:spLocks noChangeArrowheads="1"/>
          </p:cNvSpPr>
          <p:nvPr/>
        </p:nvSpPr>
        <p:spPr bwMode="auto">
          <a:xfrm>
            <a:off x="7262813" y="4052888"/>
            <a:ext cx="18964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Trigeminal nerve (V)</a:t>
            </a:r>
          </a:p>
        </p:txBody>
      </p:sp>
    </p:spTree>
    <p:extLst>
      <p:ext uri="{BB962C8B-B14F-4D97-AF65-F5344CB8AC3E}">
        <p14:creationId xmlns:p14="http://schemas.microsoft.com/office/powerpoint/2010/main" val="21827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3" name="Straight Connector 10"/>
          <p:cNvCxnSpPr>
            <a:cxnSpLocks noChangeShapeType="1"/>
          </p:cNvCxnSpPr>
          <p:nvPr/>
        </p:nvCxnSpPr>
        <p:spPr bwMode="auto">
          <a:xfrm flipH="1" flipV="1">
            <a:off x="1981200" y="2618581"/>
            <a:ext cx="1995488" cy="3508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91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63" name="Straight Connector 10"/>
          <p:cNvCxnSpPr>
            <a:cxnSpLocks noChangeShapeType="1"/>
          </p:cNvCxnSpPr>
          <p:nvPr/>
        </p:nvCxnSpPr>
        <p:spPr bwMode="auto">
          <a:xfrm flipH="1" flipV="1">
            <a:off x="1981200" y="2618581"/>
            <a:ext cx="1995488" cy="35083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479" name="TextBox 21"/>
          <p:cNvSpPr txBox="1">
            <a:spLocks noChangeArrowheads="1"/>
          </p:cNvSpPr>
          <p:nvPr/>
        </p:nvSpPr>
        <p:spPr bwMode="auto">
          <a:xfrm>
            <a:off x="990600" y="2410911"/>
            <a:ext cx="10791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Optic tract</a:t>
            </a:r>
          </a:p>
        </p:txBody>
      </p:sp>
    </p:spTree>
    <p:extLst>
      <p:ext uri="{BB962C8B-B14F-4D97-AF65-F5344CB8AC3E}">
        <p14:creationId xmlns:p14="http://schemas.microsoft.com/office/powerpoint/2010/main" val="21827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9475" name="Straight Connector 23"/>
          <p:cNvCxnSpPr>
            <a:cxnSpLocks noChangeShapeType="1"/>
          </p:cNvCxnSpPr>
          <p:nvPr/>
        </p:nvCxnSpPr>
        <p:spPr bwMode="auto">
          <a:xfrm flipH="1" flipV="1">
            <a:off x="2009775" y="5106988"/>
            <a:ext cx="1676400" cy="762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459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0"/>
            <a:ext cx="4586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/>
        </p:nvSpPr>
        <p:spPr bwMode="auto">
          <a:xfrm rot="19809147">
            <a:off x="4454525" y="3686175"/>
            <a:ext cx="285750" cy="46038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Arc 13"/>
          <p:cNvSpPr/>
          <p:nvPr/>
        </p:nvSpPr>
        <p:spPr bwMode="auto">
          <a:xfrm rot="13194884" flipV="1">
            <a:off x="4292600" y="3689350"/>
            <a:ext cx="280988" cy="44450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9475" name="Straight Connector 23"/>
          <p:cNvCxnSpPr>
            <a:cxnSpLocks noChangeShapeType="1"/>
          </p:cNvCxnSpPr>
          <p:nvPr/>
        </p:nvCxnSpPr>
        <p:spPr bwMode="auto">
          <a:xfrm flipH="1" flipV="1">
            <a:off x="2009775" y="5106988"/>
            <a:ext cx="1676400" cy="762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85" name="TextBox 27"/>
          <p:cNvSpPr txBox="1">
            <a:spLocks noChangeArrowheads="1"/>
          </p:cNvSpPr>
          <p:nvPr/>
        </p:nvSpPr>
        <p:spPr bwMode="auto">
          <a:xfrm>
            <a:off x="152400" y="4875411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Hypoglossal nerve (XII)</a:t>
            </a:r>
          </a:p>
        </p:txBody>
      </p:sp>
    </p:spTree>
    <p:extLst>
      <p:ext uri="{BB962C8B-B14F-4D97-AF65-F5344CB8AC3E}">
        <p14:creationId xmlns:p14="http://schemas.microsoft.com/office/powerpoint/2010/main" val="21827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ead_sag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17842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09" name="Straight Arrow Connector 7"/>
          <p:cNvCxnSpPr>
            <a:cxnSpLocks noChangeShapeType="1"/>
          </p:cNvCxnSpPr>
          <p:nvPr/>
        </p:nvCxnSpPr>
        <p:spPr bwMode="auto">
          <a:xfrm>
            <a:off x="1752600" y="1295400"/>
            <a:ext cx="2847975" cy="146367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35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rain_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3390900" y="962025"/>
            <a:ext cx="76200" cy="12096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TextBox 7"/>
          <p:cNvSpPr txBox="1">
            <a:spLocks noChangeArrowheads="1"/>
          </p:cNvSpPr>
          <p:nvPr/>
        </p:nvSpPr>
        <p:spPr bwMode="auto">
          <a:xfrm>
            <a:off x="2755900" y="723900"/>
            <a:ext cx="124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/>
              <a:t>Central sulcus</a:t>
            </a:r>
          </a:p>
        </p:txBody>
      </p:sp>
    </p:spTree>
    <p:extLst>
      <p:ext uri="{BB962C8B-B14F-4D97-AF65-F5344CB8AC3E}">
        <p14:creationId xmlns:p14="http://schemas.microsoft.com/office/powerpoint/2010/main" val="16026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ead_sag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17842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09" name="Straight Arrow Connector 7"/>
          <p:cNvCxnSpPr>
            <a:cxnSpLocks noChangeShapeType="1"/>
          </p:cNvCxnSpPr>
          <p:nvPr/>
        </p:nvCxnSpPr>
        <p:spPr bwMode="auto">
          <a:xfrm>
            <a:off x="1752600" y="1295400"/>
            <a:ext cx="2847975" cy="146367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9" name="TextBox 6"/>
          <p:cNvSpPr txBox="1">
            <a:spLocks noChangeArrowheads="1"/>
          </p:cNvSpPr>
          <p:nvPr/>
        </p:nvSpPr>
        <p:spPr bwMode="auto">
          <a:xfrm>
            <a:off x="457200" y="1157288"/>
            <a:ext cx="1316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Infundibulum</a:t>
            </a:r>
          </a:p>
        </p:txBody>
      </p:sp>
    </p:spTree>
    <p:extLst>
      <p:ext uri="{BB962C8B-B14F-4D97-AF65-F5344CB8AC3E}">
        <p14:creationId xmlns:p14="http://schemas.microsoft.com/office/powerpoint/2010/main" val="22007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ead_sag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17842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1" name="Straight Arrow Connector 16"/>
          <p:cNvCxnSpPr>
            <a:cxnSpLocks noChangeShapeType="1"/>
          </p:cNvCxnSpPr>
          <p:nvPr/>
        </p:nvCxnSpPr>
        <p:spPr bwMode="auto">
          <a:xfrm flipH="1" flipV="1">
            <a:off x="5410200" y="2759075"/>
            <a:ext cx="1905000" cy="28892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701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ead_sag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9050"/>
            <a:ext cx="5178425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1" name="Straight Arrow Connector 16"/>
          <p:cNvCxnSpPr>
            <a:cxnSpLocks noChangeShapeType="1"/>
          </p:cNvCxnSpPr>
          <p:nvPr/>
        </p:nvCxnSpPr>
        <p:spPr bwMode="auto">
          <a:xfrm flipH="1" flipV="1">
            <a:off x="5410200" y="2759075"/>
            <a:ext cx="1905000" cy="28892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7" name="TextBox 4"/>
          <p:cNvSpPr txBox="1">
            <a:spLocks noChangeArrowheads="1"/>
          </p:cNvSpPr>
          <p:nvPr/>
        </p:nvSpPr>
        <p:spPr bwMode="auto">
          <a:xfrm>
            <a:off x="7239000" y="2913063"/>
            <a:ext cx="12378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Pineal gland</a:t>
            </a:r>
          </a:p>
        </p:txBody>
      </p:sp>
    </p:spTree>
    <p:extLst>
      <p:ext uri="{BB962C8B-B14F-4D97-AF65-F5344CB8AC3E}">
        <p14:creationId xmlns:p14="http://schemas.microsoft.com/office/powerpoint/2010/main" val="32397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575" r="5811" b="1308"/>
          <a:stretch>
            <a:fillRect/>
          </a:stretch>
        </p:blipFill>
        <p:spPr bwMode="auto">
          <a:xfrm>
            <a:off x="1447800" y="12700"/>
            <a:ext cx="593248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6" name="Straight Arrow Connector 9"/>
          <p:cNvCxnSpPr>
            <a:cxnSpLocks noChangeShapeType="1"/>
          </p:cNvCxnSpPr>
          <p:nvPr/>
        </p:nvCxnSpPr>
        <p:spPr bwMode="auto">
          <a:xfrm flipH="1">
            <a:off x="5446714" y="762000"/>
            <a:ext cx="1335086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629399" y="5951473"/>
            <a:ext cx="2276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58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575" r="5811" b="1308"/>
          <a:stretch>
            <a:fillRect/>
          </a:stretch>
        </p:blipFill>
        <p:spPr bwMode="auto">
          <a:xfrm>
            <a:off x="1447800" y="12700"/>
            <a:ext cx="593248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6" name="Straight Arrow Connector 9"/>
          <p:cNvCxnSpPr>
            <a:cxnSpLocks noChangeShapeType="1"/>
          </p:cNvCxnSpPr>
          <p:nvPr/>
        </p:nvCxnSpPr>
        <p:spPr bwMode="auto">
          <a:xfrm flipH="1">
            <a:off x="5446713" y="762000"/>
            <a:ext cx="877887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3" name="TextBox 2"/>
          <p:cNvSpPr txBox="1">
            <a:spLocks noChangeArrowheads="1"/>
          </p:cNvSpPr>
          <p:nvPr/>
        </p:nvSpPr>
        <p:spPr bwMode="auto">
          <a:xfrm>
            <a:off x="6248400" y="581025"/>
            <a:ext cx="17684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Cranial dura mater</a:t>
            </a:r>
          </a:p>
        </p:txBody>
      </p:sp>
    </p:spTree>
    <p:extLst>
      <p:ext uri="{BB962C8B-B14F-4D97-AF65-F5344CB8AC3E}">
        <p14:creationId xmlns:p14="http://schemas.microsoft.com/office/powerpoint/2010/main" val="14508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575" r="5811" b="1308"/>
          <a:stretch>
            <a:fillRect/>
          </a:stretch>
        </p:blipFill>
        <p:spPr bwMode="auto">
          <a:xfrm>
            <a:off x="1447800" y="12700"/>
            <a:ext cx="593248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5" name="Straight Arrow Connector 2"/>
          <p:cNvCxnSpPr>
            <a:cxnSpLocks noChangeShapeType="1"/>
          </p:cNvCxnSpPr>
          <p:nvPr/>
        </p:nvCxnSpPr>
        <p:spPr bwMode="auto">
          <a:xfrm flipV="1">
            <a:off x="1447800" y="304800"/>
            <a:ext cx="2528888" cy="26670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7" name="Straight Arrow Connector 12"/>
          <p:cNvCxnSpPr>
            <a:cxnSpLocks noChangeShapeType="1"/>
          </p:cNvCxnSpPr>
          <p:nvPr/>
        </p:nvCxnSpPr>
        <p:spPr bwMode="auto">
          <a:xfrm>
            <a:off x="1447800" y="2971800"/>
            <a:ext cx="5384800" cy="33178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629399" y="5951473"/>
            <a:ext cx="2276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25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4575" r="5811" b="1308"/>
          <a:stretch>
            <a:fillRect/>
          </a:stretch>
        </p:blipFill>
        <p:spPr bwMode="auto">
          <a:xfrm>
            <a:off x="1447800" y="12700"/>
            <a:ext cx="5932488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5" name="Straight Arrow Connector 2"/>
          <p:cNvCxnSpPr>
            <a:cxnSpLocks noChangeShapeType="1"/>
          </p:cNvCxnSpPr>
          <p:nvPr/>
        </p:nvCxnSpPr>
        <p:spPr bwMode="auto">
          <a:xfrm flipV="1">
            <a:off x="1447800" y="304800"/>
            <a:ext cx="2528888" cy="26670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7" name="Straight Arrow Connector 12"/>
          <p:cNvCxnSpPr>
            <a:cxnSpLocks noChangeShapeType="1"/>
          </p:cNvCxnSpPr>
          <p:nvPr/>
        </p:nvCxnSpPr>
        <p:spPr bwMode="auto">
          <a:xfrm>
            <a:off x="1447800" y="2971800"/>
            <a:ext cx="5384800" cy="33178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7" name="TextBox 6"/>
          <p:cNvSpPr txBox="1">
            <a:spLocks noChangeArrowheads="1"/>
          </p:cNvSpPr>
          <p:nvPr/>
        </p:nvSpPr>
        <p:spPr bwMode="auto">
          <a:xfrm>
            <a:off x="152400" y="2806700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Superior sagittal sinus</a:t>
            </a:r>
          </a:p>
        </p:txBody>
      </p:sp>
    </p:spTree>
    <p:extLst>
      <p:ext uri="{BB962C8B-B14F-4D97-AF65-F5344CB8AC3E}">
        <p14:creationId xmlns:p14="http://schemas.microsoft.com/office/powerpoint/2010/main" val="373617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Ventri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4575" r="3137" b="6796"/>
          <a:stretch>
            <a:fillRect/>
          </a:stretch>
        </p:blipFill>
        <p:spPr bwMode="auto">
          <a:xfrm>
            <a:off x="393700" y="314325"/>
            <a:ext cx="84629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8" name="Straight Arrow Connector 8"/>
          <p:cNvCxnSpPr>
            <a:cxnSpLocks noChangeShapeType="1"/>
          </p:cNvCxnSpPr>
          <p:nvPr/>
        </p:nvCxnSpPr>
        <p:spPr bwMode="auto">
          <a:xfrm flipV="1">
            <a:off x="2705100" y="2895600"/>
            <a:ext cx="647700" cy="9906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09" name="Straight Arrow Connector 18"/>
          <p:cNvCxnSpPr>
            <a:cxnSpLocks noChangeShapeType="1"/>
          </p:cNvCxnSpPr>
          <p:nvPr/>
        </p:nvCxnSpPr>
        <p:spPr bwMode="auto">
          <a:xfrm flipV="1">
            <a:off x="2705100" y="2324100"/>
            <a:ext cx="1562100" cy="15621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4569618" y="6367046"/>
            <a:ext cx="4287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28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Ventric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t="4575" r="3137" b="6796"/>
          <a:stretch>
            <a:fillRect/>
          </a:stretch>
        </p:blipFill>
        <p:spPr bwMode="auto">
          <a:xfrm>
            <a:off x="393700" y="314325"/>
            <a:ext cx="84629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8" name="Straight Arrow Connector 8"/>
          <p:cNvCxnSpPr>
            <a:cxnSpLocks noChangeShapeType="1"/>
          </p:cNvCxnSpPr>
          <p:nvPr/>
        </p:nvCxnSpPr>
        <p:spPr bwMode="auto">
          <a:xfrm flipV="1">
            <a:off x="2705100" y="2895600"/>
            <a:ext cx="647700" cy="9906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609" name="Straight Arrow Connector 18"/>
          <p:cNvCxnSpPr>
            <a:cxnSpLocks noChangeShapeType="1"/>
          </p:cNvCxnSpPr>
          <p:nvPr/>
        </p:nvCxnSpPr>
        <p:spPr bwMode="auto">
          <a:xfrm flipV="1">
            <a:off x="2705100" y="2324100"/>
            <a:ext cx="1562100" cy="15621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12" name="TextBox 9"/>
          <p:cNvSpPr txBox="1">
            <a:spLocks noChangeArrowheads="1"/>
          </p:cNvSpPr>
          <p:nvPr/>
        </p:nvSpPr>
        <p:spPr bwMode="auto">
          <a:xfrm>
            <a:off x="1600200" y="3805238"/>
            <a:ext cx="1417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Third ventricle</a:t>
            </a:r>
          </a:p>
        </p:txBody>
      </p:sp>
    </p:spTree>
    <p:extLst>
      <p:ext uri="{BB962C8B-B14F-4D97-AF65-F5344CB8AC3E}">
        <p14:creationId xmlns:p14="http://schemas.microsoft.com/office/powerpoint/2010/main" val="21113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55" name="Straight Arrow Connector 7"/>
          <p:cNvCxnSpPr>
            <a:cxnSpLocks noChangeShapeType="1"/>
          </p:cNvCxnSpPr>
          <p:nvPr/>
        </p:nvCxnSpPr>
        <p:spPr bwMode="auto">
          <a:xfrm>
            <a:off x="3178175" y="2076450"/>
            <a:ext cx="1177925" cy="83343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3352800" y="6367046"/>
            <a:ext cx="4650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652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rain_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Line 7"/>
          <p:cNvSpPr>
            <a:spLocks noChangeShapeType="1"/>
          </p:cNvSpPr>
          <p:nvPr/>
        </p:nvSpPr>
        <p:spPr bwMode="auto">
          <a:xfrm flipV="1">
            <a:off x="2743200" y="4562475"/>
            <a:ext cx="908050" cy="1000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910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55" name="Straight Arrow Connector 7"/>
          <p:cNvCxnSpPr>
            <a:cxnSpLocks noChangeShapeType="1"/>
          </p:cNvCxnSpPr>
          <p:nvPr/>
        </p:nvCxnSpPr>
        <p:spPr bwMode="auto">
          <a:xfrm>
            <a:off x="3178175" y="2076450"/>
            <a:ext cx="1177925" cy="83343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0" name="TextBox 15"/>
          <p:cNvSpPr txBox="1">
            <a:spLocks noChangeArrowheads="1"/>
          </p:cNvSpPr>
          <p:nvPr/>
        </p:nvSpPr>
        <p:spPr bwMode="auto">
          <a:xfrm>
            <a:off x="2233613" y="1873250"/>
            <a:ext cx="950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cs typeface="Arial" charset="0"/>
              </a:rPr>
              <a:t>Pia mater</a:t>
            </a:r>
          </a:p>
        </p:txBody>
      </p:sp>
    </p:spTree>
    <p:extLst>
      <p:ext uri="{BB962C8B-B14F-4D97-AF65-F5344CB8AC3E}">
        <p14:creationId xmlns:p14="http://schemas.microsoft.com/office/powerpoint/2010/main" val="244365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63" name="Straight Arrow Connector 2"/>
          <p:cNvCxnSpPr>
            <a:cxnSpLocks noChangeShapeType="1"/>
          </p:cNvCxnSpPr>
          <p:nvPr/>
        </p:nvCxnSpPr>
        <p:spPr bwMode="auto">
          <a:xfrm flipV="1">
            <a:off x="2170113" y="3287713"/>
            <a:ext cx="2016125" cy="6746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3352800" y="6367046"/>
            <a:ext cx="4650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17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63" name="Straight Arrow Connector 2"/>
          <p:cNvCxnSpPr>
            <a:cxnSpLocks noChangeShapeType="1"/>
          </p:cNvCxnSpPr>
          <p:nvPr/>
        </p:nvCxnSpPr>
        <p:spPr bwMode="auto">
          <a:xfrm flipV="1">
            <a:off x="2170113" y="3287713"/>
            <a:ext cx="2016125" cy="6746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8" name="TextBox 10"/>
          <p:cNvSpPr txBox="1">
            <a:spLocks noChangeArrowheads="1"/>
          </p:cNvSpPr>
          <p:nvPr/>
        </p:nvSpPr>
        <p:spPr bwMode="auto">
          <a:xfrm>
            <a:off x="304800" y="3807023"/>
            <a:ext cx="1941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 smtClean="0">
                <a:cs typeface="Arial" charset="0"/>
              </a:rPr>
              <a:t>Posterior gray horn</a:t>
            </a:r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56" name="Straight Arrow Connector 9"/>
          <p:cNvCxnSpPr>
            <a:cxnSpLocks noChangeShapeType="1"/>
          </p:cNvCxnSpPr>
          <p:nvPr/>
        </p:nvCxnSpPr>
        <p:spPr bwMode="auto">
          <a:xfrm flipH="1">
            <a:off x="5029200" y="2730500"/>
            <a:ext cx="1371600" cy="889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3352800" y="6367046"/>
            <a:ext cx="4650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698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49275"/>
            <a:ext cx="7513637" cy="576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656" name="Straight Arrow Connector 9"/>
          <p:cNvCxnSpPr>
            <a:cxnSpLocks noChangeShapeType="1"/>
          </p:cNvCxnSpPr>
          <p:nvPr/>
        </p:nvCxnSpPr>
        <p:spPr bwMode="auto">
          <a:xfrm flipH="1">
            <a:off x="5029200" y="2730500"/>
            <a:ext cx="1371600" cy="889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9" name="TextBox 14"/>
          <p:cNvSpPr txBox="1">
            <a:spLocks noChangeArrowheads="1"/>
          </p:cNvSpPr>
          <p:nvPr/>
        </p:nvSpPr>
        <p:spPr bwMode="auto">
          <a:xfrm>
            <a:off x="6443663" y="2587625"/>
            <a:ext cx="181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>
                <a:cs typeface="Arial" charset="0"/>
              </a:rPr>
              <a:t>Subarachnoid space</a:t>
            </a:r>
          </a:p>
        </p:txBody>
      </p:sp>
    </p:spTree>
    <p:extLst>
      <p:ext uri="{BB962C8B-B14F-4D97-AF65-F5344CB8AC3E}">
        <p14:creationId xmlns:p14="http://schemas.microsoft.com/office/powerpoint/2010/main" val="31917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7445" r="16176" b="9691"/>
          <a:stretch>
            <a:fillRect/>
          </a:stretch>
        </p:blipFill>
        <p:spPr bwMode="auto">
          <a:xfrm>
            <a:off x="2209800" y="44450"/>
            <a:ext cx="5105400" cy="6942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37088" y="4724400"/>
            <a:ext cx="1306512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10100" y="5105400"/>
            <a:ext cx="1333500" cy="9604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781800" y="5585619"/>
            <a:ext cx="175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1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7445" r="16176" b="9691"/>
          <a:stretch>
            <a:fillRect/>
          </a:stretch>
        </p:blipFill>
        <p:spPr bwMode="auto">
          <a:xfrm>
            <a:off x="2209800" y="44450"/>
            <a:ext cx="5105400" cy="6942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37088" y="4724400"/>
            <a:ext cx="1306512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610100" y="5105400"/>
            <a:ext cx="1333500" cy="9604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7" name="TextBox 12"/>
          <p:cNvSpPr txBox="1">
            <a:spLocks noChangeArrowheads="1"/>
          </p:cNvSpPr>
          <p:nvPr/>
        </p:nvSpPr>
        <p:spPr bwMode="auto">
          <a:xfrm>
            <a:off x="5867400" y="4981575"/>
            <a:ext cx="13564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 err="1"/>
              <a:t>Cauda</a:t>
            </a:r>
            <a:r>
              <a:rPr lang="en-US" sz="1400" b="1" dirty="0"/>
              <a:t> </a:t>
            </a:r>
            <a:r>
              <a:rPr lang="en-US" sz="1400" b="1" dirty="0" err="1"/>
              <a:t>equina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99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5665788" y="2500313"/>
            <a:ext cx="887412" cy="1157287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791200" y="3657600"/>
            <a:ext cx="762000" cy="21717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430502" y="4327951"/>
            <a:ext cx="175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68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5665788" y="2500313"/>
            <a:ext cx="887412" cy="1157287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791200" y="3657600"/>
            <a:ext cx="762000" cy="21717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1" name="TextBox 2"/>
          <p:cNvSpPr txBox="1">
            <a:spLocks noChangeArrowheads="1"/>
          </p:cNvSpPr>
          <p:nvPr/>
        </p:nvSpPr>
        <p:spPr bwMode="auto">
          <a:xfrm>
            <a:off x="6553200" y="3544888"/>
            <a:ext cx="6319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Axon</a:t>
            </a:r>
          </a:p>
        </p:txBody>
      </p:sp>
    </p:spTree>
    <p:extLst>
      <p:ext uri="{BB962C8B-B14F-4D97-AF65-F5344CB8AC3E}">
        <p14:creationId xmlns:p14="http://schemas.microsoft.com/office/powerpoint/2010/main" val="35903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46"/>
          <p:cNvCxnSpPr/>
          <p:nvPr/>
        </p:nvCxnSpPr>
        <p:spPr>
          <a:xfrm flipH="1">
            <a:off x="4421188" y="1184275"/>
            <a:ext cx="633412" cy="6873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430502" y="4038600"/>
            <a:ext cx="175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26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rain_lo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Line 7"/>
          <p:cNvSpPr>
            <a:spLocks noChangeShapeType="1"/>
          </p:cNvSpPr>
          <p:nvPr/>
        </p:nvSpPr>
        <p:spPr bwMode="auto">
          <a:xfrm flipV="1">
            <a:off x="2743200" y="4562475"/>
            <a:ext cx="908050" cy="1000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TextBox 11"/>
          <p:cNvSpPr txBox="1">
            <a:spLocks noChangeArrowheads="1"/>
          </p:cNvSpPr>
          <p:nvPr/>
        </p:nvSpPr>
        <p:spPr bwMode="auto">
          <a:xfrm>
            <a:off x="1970088" y="5545138"/>
            <a:ext cx="122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/>
              <a:t>Temporal lobe</a:t>
            </a:r>
          </a:p>
        </p:txBody>
      </p:sp>
    </p:spTree>
    <p:extLst>
      <p:ext uri="{BB962C8B-B14F-4D97-AF65-F5344CB8AC3E}">
        <p14:creationId xmlns:p14="http://schemas.microsoft.com/office/powerpoint/2010/main" val="16026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46"/>
          <p:cNvCxnSpPr/>
          <p:nvPr/>
        </p:nvCxnSpPr>
        <p:spPr>
          <a:xfrm flipH="1">
            <a:off x="4421188" y="1184275"/>
            <a:ext cx="633412" cy="6873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0" name="TextBox 1"/>
          <p:cNvSpPr txBox="1">
            <a:spLocks noChangeArrowheads="1"/>
          </p:cNvSpPr>
          <p:nvPr/>
        </p:nvSpPr>
        <p:spPr bwMode="auto">
          <a:xfrm>
            <a:off x="5029200" y="965200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dirty="0"/>
              <a:t>Synaptic </a:t>
            </a:r>
            <a:r>
              <a:rPr lang="en-US" sz="1400" b="1" dirty="0" smtClean="0"/>
              <a:t>terminal </a:t>
            </a:r>
            <a:r>
              <a:rPr lang="en-US" sz="1400" b="1" dirty="0"/>
              <a:t>(synaptic end </a:t>
            </a:r>
            <a:r>
              <a:rPr lang="en-US" sz="1400" b="1" dirty="0" smtClean="0"/>
              <a:t>bulb)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5035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3970338" y="4918075"/>
            <a:ext cx="0" cy="65405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6430502" y="4038600"/>
            <a:ext cx="175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645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231775"/>
            <a:ext cx="7423150" cy="662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3970338" y="4918075"/>
            <a:ext cx="0" cy="65405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64" name="TextBox 8"/>
          <p:cNvSpPr txBox="1">
            <a:spLocks noChangeArrowheads="1"/>
          </p:cNvSpPr>
          <p:nvPr/>
        </p:nvSpPr>
        <p:spPr bwMode="auto">
          <a:xfrm>
            <a:off x="3440113" y="4419600"/>
            <a:ext cx="892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Node of Ranvier</a:t>
            </a:r>
          </a:p>
        </p:txBody>
      </p:sp>
    </p:spTree>
    <p:extLst>
      <p:ext uri="{BB962C8B-B14F-4D97-AF65-F5344CB8AC3E}">
        <p14:creationId xmlns:p14="http://schemas.microsoft.com/office/powerpoint/2010/main" val="155035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8696" r="8961" b="3453"/>
          <a:stretch>
            <a:fillRect/>
          </a:stretch>
        </p:blipFill>
        <p:spPr bwMode="auto">
          <a:xfrm>
            <a:off x="393700" y="152400"/>
            <a:ext cx="83629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24" name="Straight Arrow Connector 4"/>
          <p:cNvCxnSpPr>
            <a:cxnSpLocks noChangeShapeType="1"/>
          </p:cNvCxnSpPr>
          <p:nvPr/>
        </p:nvCxnSpPr>
        <p:spPr bwMode="auto">
          <a:xfrm flipH="1">
            <a:off x="5410200" y="1447800"/>
            <a:ext cx="2209800" cy="10795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91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8696" r="8961" b="3453"/>
          <a:stretch>
            <a:fillRect/>
          </a:stretch>
        </p:blipFill>
        <p:spPr bwMode="auto">
          <a:xfrm>
            <a:off x="393700" y="152400"/>
            <a:ext cx="83629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24" name="Straight Arrow Connector 4"/>
          <p:cNvCxnSpPr>
            <a:cxnSpLocks noChangeShapeType="1"/>
          </p:cNvCxnSpPr>
          <p:nvPr/>
        </p:nvCxnSpPr>
        <p:spPr bwMode="auto">
          <a:xfrm flipH="1">
            <a:off x="5410200" y="1447800"/>
            <a:ext cx="2209800" cy="10795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33" name="TextBox 3"/>
          <p:cNvSpPr txBox="1">
            <a:spLocks noChangeArrowheads="1"/>
          </p:cNvSpPr>
          <p:nvPr/>
        </p:nvSpPr>
        <p:spPr bwMode="auto">
          <a:xfrm>
            <a:off x="7543800" y="1309689"/>
            <a:ext cx="1212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/>
              <a:t>Septum pellucidum</a:t>
            </a:r>
          </a:p>
        </p:txBody>
      </p:sp>
    </p:spTree>
    <p:extLst>
      <p:ext uri="{BB962C8B-B14F-4D97-AF65-F5344CB8AC3E}">
        <p14:creationId xmlns:p14="http://schemas.microsoft.com/office/powerpoint/2010/main" val="36026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8696" r="8961" b="3453"/>
          <a:stretch>
            <a:fillRect/>
          </a:stretch>
        </p:blipFill>
        <p:spPr bwMode="auto">
          <a:xfrm>
            <a:off x="393700" y="152400"/>
            <a:ext cx="83629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127" name="Straight Arrow Connector 7"/>
          <p:cNvCxnSpPr>
            <a:cxnSpLocks noChangeShapeType="1"/>
          </p:cNvCxnSpPr>
          <p:nvPr/>
        </p:nvCxnSpPr>
        <p:spPr bwMode="auto">
          <a:xfrm flipH="1">
            <a:off x="4419600" y="5486400"/>
            <a:ext cx="12954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1D6021F-D9BE-4395-BF78-3F5CB57707D8}"/>
              </a:ext>
            </a:extLst>
          </p:cNvPr>
          <p:cNvSpPr txBox="1"/>
          <p:nvPr/>
        </p:nvSpPr>
        <p:spPr>
          <a:xfrm>
            <a:off x="7162800" y="5535974"/>
            <a:ext cx="1822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</a:t>
            </a:r>
            <a:r>
              <a:rPr lang="en-US" sz="1600" dirty="0" smtClean="0"/>
              <a:t> to </a:t>
            </a:r>
            <a:r>
              <a:rPr lang="en-US" sz="1600" dirty="0"/>
              <a:t>the next slide to check your </a:t>
            </a:r>
            <a:r>
              <a:rPr lang="en-US" sz="1600" dirty="0" smtClean="0"/>
              <a:t>answer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167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495</Words>
  <Application>Microsoft Office PowerPoint</Application>
  <PresentationFormat>On-screen Show (4:3)</PresentationFormat>
  <Paragraphs>66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Geller</dc:creator>
  <cp:lastModifiedBy>Anne Geller</cp:lastModifiedBy>
  <cp:revision>10</cp:revision>
  <dcterms:created xsi:type="dcterms:W3CDTF">2006-08-16T00:00:00Z</dcterms:created>
  <dcterms:modified xsi:type="dcterms:W3CDTF">2018-12-05T23:55:37Z</dcterms:modified>
</cp:coreProperties>
</file>