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93" r:id="rId4"/>
    <p:sldId id="259" r:id="rId5"/>
    <p:sldId id="294" r:id="rId6"/>
    <p:sldId id="260" r:id="rId7"/>
    <p:sldId id="295" r:id="rId8"/>
    <p:sldId id="261" r:id="rId9"/>
    <p:sldId id="296" r:id="rId10"/>
    <p:sldId id="263" r:id="rId11"/>
    <p:sldId id="297" r:id="rId12"/>
    <p:sldId id="264" r:id="rId13"/>
    <p:sldId id="298" r:id="rId14"/>
    <p:sldId id="265" r:id="rId15"/>
    <p:sldId id="299" r:id="rId16"/>
    <p:sldId id="266" r:id="rId17"/>
    <p:sldId id="300" r:id="rId18"/>
    <p:sldId id="267" r:id="rId19"/>
    <p:sldId id="301" r:id="rId20"/>
    <p:sldId id="269" r:id="rId21"/>
    <p:sldId id="302" r:id="rId22"/>
    <p:sldId id="270" r:id="rId23"/>
    <p:sldId id="303" r:id="rId24"/>
    <p:sldId id="271" r:id="rId25"/>
    <p:sldId id="304" r:id="rId26"/>
    <p:sldId id="272" r:id="rId27"/>
    <p:sldId id="305" r:id="rId28"/>
    <p:sldId id="273" r:id="rId29"/>
    <p:sldId id="306" r:id="rId30"/>
    <p:sldId id="274" r:id="rId31"/>
    <p:sldId id="307" r:id="rId32"/>
    <p:sldId id="275" r:id="rId33"/>
    <p:sldId id="308" r:id="rId34"/>
    <p:sldId id="276" r:id="rId35"/>
    <p:sldId id="309" r:id="rId36"/>
    <p:sldId id="277" r:id="rId37"/>
    <p:sldId id="310" r:id="rId38"/>
    <p:sldId id="278" r:id="rId39"/>
    <p:sldId id="311" r:id="rId40"/>
    <p:sldId id="279" r:id="rId41"/>
    <p:sldId id="312" r:id="rId42"/>
    <p:sldId id="280" r:id="rId43"/>
    <p:sldId id="313" r:id="rId44"/>
    <p:sldId id="281" r:id="rId45"/>
    <p:sldId id="314" r:id="rId46"/>
    <p:sldId id="282" r:id="rId47"/>
    <p:sldId id="315" r:id="rId48"/>
    <p:sldId id="283" r:id="rId49"/>
    <p:sldId id="316" r:id="rId50"/>
    <p:sldId id="284" r:id="rId51"/>
    <p:sldId id="317" r:id="rId52"/>
    <p:sldId id="287" r:id="rId53"/>
    <p:sldId id="318" r:id="rId54"/>
    <p:sldId id="288" r:id="rId55"/>
    <p:sldId id="319" r:id="rId56"/>
    <p:sldId id="289" r:id="rId57"/>
    <p:sldId id="320" r:id="rId58"/>
    <p:sldId id="290" r:id="rId59"/>
    <p:sldId id="321" r:id="rId60"/>
    <p:sldId id="291" r:id="rId61"/>
    <p:sldId id="322" r:id="rId62"/>
    <p:sldId id="292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96" y="-9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1828800"/>
            <a:ext cx="63373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Berlin Sans FB Demi" pitchFamily="34" charset="0"/>
              </a:rPr>
              <a:t>Nervous System Lab</a:t>
            </a:r>
            <a:endParaRPr lang="en-US" sz="4400" dirty="0" smtClean="0">
              <a:latin typeface="Berlin Sans FB Demi" pitchFamily="34" charset="0"/>
            </a:endParaRPr>
          </a:p>
          <a:p>
            <a:pPr algn="ctr"/>
            <a:r>
              <a:rPr lang="en-US" sz="4400" dirty="0" smtClean="0">
                <a:latin typeface="Berlin Sans FB Demi" pitchFamily="34" charset="0"/>
              </a:rPr>
              <a:t>Practice Exam </a:t>
            </a:r>
            <a:r>
              <a:rPr lang="en-US" sz="4400" dirty="0" smtClean="0">
                <a:latin typeface="Berlin Sans FB Demi" pitchFamily="34" charset="0"/>
              </a:rPr>
              <a:t>#2</a:t>
            </a:r>
            <a:endParaRPr lang="en-US" sz="4400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08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8" t="8696" r="8961" b="3453"/>
          <a:stretch>
            <a:fillRect/>
          </a:stretch>
        </p:blipFill>
        <p:spPr bwMode="auto">
          <a:xfrm>
            <a:off x="393700" y="152400"/>
            <a:ext cx="8362950" cy="650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128" name="Straight Arrow Connector 8"/>
          <p:cNvCxnSpPr>
            <a:cxnSpLocks noChangeShapeType="1"/>
          </p:cNvCxnSpPr>
          <p:nvPr/>
        </p:nvCxnSpPr>
        <p:spPr bwMode="auto">
          <a:xfrm flipH="1">
            <a:off x="4191000" y="6248400"/>
            <a:ext cx="1295400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36" name="TextBox 12"/>
          <p:cNvSpPr txBox="1">
            <a:spLocks noChangeArrowheads="1"/>
          </p:cNvSpPr>
          <p:nvPr/>
        </p:nvSpPr>
        <p:spPr bwMode="auto">
          <a:xfrm>
            <a:off x="5410200" y="6096000"/>
            <a:ext cx="11592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/>
              <a:t>Spinal cord</a:t>
            </a:r>
          </a:p>
        </p:txBody>
      </p:sp>
    </p:spTree>
    <p:extLst>
      <p:ext uri="{BB962C8B-B14F-4D97-AF65-F5344CB8AC3E}">
        <p14:creationId xmlns:p14="http://schemas.microsoft.com/office/powerpoint/2010/main" val="33495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428038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224" name="Straight Arrow Connector 15"/>
          <p:cNvCxnSpPr>
            <a:cxnSpLocks noChangeShapeType="1"/>
          </p:cNvCxnSpPr>
          <p:nvPr/>
        </p:nvCxnSpPr>
        <p:spPr bwMode="auto">
          <a:xfrm flipH="1">
            <a:off x="4670425" y="4191000"/>
            <a:ext cx="2286000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11D6021F-D9BE-4395-BF78-3F5CB57707D8}"/>
              </a:ext>
            </a:extLst>
          </p:cNvPr>
          <p:cNvSpPr txBox="1"/>
          <p:nvPr/>
        </p:nvSpPr>
        <p:spPr>
          <a:xfrm>
            <a:off x="7181383" y="5972123"/>
            <a:ext cx="196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to the next slide to check your </a:t>
            </a:r>
            <a:r>
              <a:rPr lang="en-US" sz="1600" dirty="0" smtClean="0"/>
              <a:t>answer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7684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428038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224" name="Straight Arrow Connector 15"/>
          <p:cNvCxnSpPr>
            <a:cxnSpLocks noChangeShapeType="1"/>
          </p:cNvCxnSpPr>
          <p:nvPr/>
        </p:nvCxnSpPr>
        <p:spPr bwMode="auto">
          <a:xfrm flipH="1">
            <a:off x="4670425" y="4191000"/>
            <a:ext cx="2286000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33" name="TextBox 9"/>
          <p:cNvSpPr txBox="1">
            <a:spLocks noChangeArrowheads="1"/>
          </p:cNvSpPr>
          <p:nvPr/>
        </p:nvSpPr>
        <p:spPr bwMode="auto">
          <a:xfrm>
            <a:off x="6956425" y="4052888"/>
            <a:ext cx="14173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 dirty="0"/>
              <a:t>Hypothalamus</a:t>
            </a:r>
          </a:p>
        </p:txBody>
      </p:sp>
    </p:spTree>
    <p:extLst>
      <p:ext uri="{BB962C8B-B14F-4D97-AF65-F5344CB8AC3E}">
        <p14:creationId xmlns:p14="http://schemas.microsoft.com/office/powerpoint/2010/main" val="371895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428038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225" name="Straight Arrow Connector 16"/>
          <p:cNvCxnSpPr>
            <a:cxnSpLocks noChangeShapeType="1"/>
          </p:cNvCxnSpPr>
          <p:nvPr/>
        </p:nvCxnSpPr>
        <p:spPr bwMode="auto">
          <a:xfrm flipH="1">
            <a:off x="4325938" y="4800600"/>
            <a:ext cx="2286000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11D6021F-D9BE-4395-BF78-3F5CB57707D8}"/>
              </a:ext>
            </a:extLst>
          </p:cNvPr>
          <p:cNvSpPr txBox="1"/>
          <p:nvPr/>
        </p:nvSpPr>
        <p:spPr>
          <a:xfrm>
            <a:off x="7181383" y="5972123"/>
            <a:ext cx="196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to the next slide to check your </a:t>
            </a:r>
            <a:r>
              <a:rPr lang="en-US" sz="1600" dirty="0" smtClean="0"/>
              <a:t>answer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5952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428038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225" name="Straight Arrow Connector 16"/>
          <p:cNvCxnSpPr>
            <a:cxnSpLocks noChangeShapeType="1"/>
          </p:cNvCxnSpPr>
          <p:nvPr/>
        </p:nvCxnSpPr>
        <p:spPr bwMode="auto">
          <a:xfrm flipH="1">
            <a:off x="4325938" y="4800600"/>
            <a:ext cx="2286000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34" name="TextBox 10"/>
          <p:cNvSpPr txBox="1">
            <a:spLocks noChangeArrowheads="1"/>
          </p:cNvSpPr>
          <p:nvPr/>
        </p:nvSpPr>
        <p:spPr bwMode="auto">
          <a:xfrm>
            <a:off x="6611938" y="4662488"/>
            <a:ext cx="14879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/>
              <a:t>Mamillary body</a:t>
            </a:r>
          </a:p>
        </p:txBody>
      </p:sp>
    </p:spTree>
    <p:extLst>
      <p:ext uri="{BB962C8B-B14F-4D97-AF65-F5344CB8AC3E}">
        <p14:creationId xmlns:p14="http://schemas.microsoft.com/office/powerpoint/2010/main" val="251952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428038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222" name="Straight Arrow Connector 7"/>
          <p:cNvCxnSpPr>
            <a:cxnSpLocks noChangeShapeType="1"/>
          </p:cNvCxnSpPr>
          <p:nvPr/>
        </p:nvCxnSpPr>
        <p:spPr bwMode="auto">
          <a:xfrm flipH="1" flipV="1">
            <a:off x="5181600" y="5257800"/>
            <a:ext cx="2209800" cy="3810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11D6021F-D9BE-4395-BF78-3F5CB57707D8}"/>
              </a:ext>
            </a:extLst>
          </p:cNvPr>
          <p:cNvSpPr txBox="1"/>
          <p:nvPr/>
        </p:nvSpPr>
        <p:spPr>
          <a:xfrm>
            <a:off x="7181383" y="5972123"/>
            <a:ext cx="196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to the next slide to check your </a:t>
            </a:r>
            <a:r>
              <a:rPr lang="en-US" sz="1600" dirty="0" smtClean="0"/>
              <a:t>answer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0539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428038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222" name="Straight Arrow Connector 7"/>
          <p:cNvCxnSpPr>
            <a:cxnSpLocks noChangeShapeType="1"/>
          </p:cNvCxnSpPr>
          <p:nvPr/>
        </p:nvCxnSpPr>
        <p:spPr bwMode="auto">
          <a:xfrm flipH="1" flipV="1">
            <a:off x="5181600" y="5257800"/>
            <a:ext cx="2209800" cy="3810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35" name="TextBox 11"/>
          <p:cNvSpPr txBox="1">
            <a:spLocks noChangeArrowheads="1"/>
          </p:cNvSpPr>
          <p:nvPr/>
        </p:nvSpPr>
        <p:spPr bwMode="auto">
          <a:xfrm>
            <a:off x="7313613" y="5500688"/>
            <a:ext cx="13660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 dirty="0"/>
              <a:t>Infundibulum </a:t>
            </a:r>
          </a:p>
        </p:txBody>
      </p:sp>
    </p:spTree>
    <p:extLst>
      <p:ext uri="{BB962C8B-B14F-4D97-AF65-F5344CB8AC3E}">
        <p14:creationId xmlns:p14="http://schemas.microsoft.com/office/powerpoint/2010/main" val="251952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" t="12793" r="10049"/>
          <a:stretch>
            <a:fillRect/>
          </a:stretch>
        </p:blipFill>
        <p:spPr bwMode="auto">
          <a:xfrm>
            <a:off x="1219200" y="944563"/>
            <a:ext cx="6467475" cy="494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267" name="Straight Arrow Connector 2"/>
          <p:cNvCxnSpPr>
            <a:cxnSpLocks noChangeShapeType="1"/>
          </p:cNvCxnSpPr>
          <p:nvPr/>
        </p:nvCxnSpPr>
        <p:spPr bwMode="auto">
          <a:xfrm flipH="1" flipV="1">
            <a:off x="6553200" y="3619500"/>
            <a:ext cx="1295400" cy="3429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74" name="Straight Arrow Connector 2"/>
          <p:cNvCxnSpPr>
            <a:cxnSpLocks noChangeShapeType="1"/>
          </p:cNvCxnSpPr>
          <p:nvPr/>
        </p:nvCxnSpPr>
        <p:spPr bwMode="auto">
          <a:xfrm flipH="1">
            <a:off x="6553200" y="3962400"/>
            <a:ext cx="1295400" cy="4572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11D6021F-D9BE-4395-BF78-3F5CB57707D8}"/>
              </a:ext>
            </a:extLst>
          </p:cNvPr>
          <p:cNvSpPr txBox="1"/>
          <p:nvPr/>
        </p:nvSpPr>
        <p:spPr>
          <a:xfrm>
            <a:off x="7181383" y="5972123"/>
            <a:ext cx="196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to the next slide to check your </a:t>
            </a:r>
            <a:r>
              <a:rPr lang="en-US" sz="1600" dirty="0" smtClean="0"/>
              <a:t>answer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612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" t="12793" r="10049"/>
          <a:stretch>
            <a:fillRect/>
          </a:stretch>
        </p:blipFill>
        <p:spPr bwMode="auto">
          <a:xfrm>
            <a:off x="1219200" y="944563"/>
            <a:ext cx="6467475" cy="494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267" name="Straight Arrow Connector 2"/>
          <p:cNvCxnSpPr>
            <a:cxnSpLocks noChangeShapeType="1"/>
          </p:cNvCxnSpPr>
          <p:nvPr/>
        </p:nvCxnSpPr>
        <p:spPr bwMode="auto">
          <a:xfrm flipH="1" flipV="1">
            <a:off x="6553200" y="3619500"/>
            <a:ext cx="1295400" cy="3429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74" name="Straight Arrow Connector 2"/>
          <p:cNvCxnSpPr>
            <a:cxnSpLocks noChangeShapeType="1"/>
          </p:cNvCxnSpPr>
          <p:nvPr/>
        </p:nvCxnSpPr>
        <p:spPr bwMode="auto">
          <a:xfrm flipH="1">
            <a:off x="6553200" y="3962400"/>
            <a:ext cx="1295400" cy="4572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278" name="TextBox 3"/>
          <p:cNvSpPr txBox="1">
            <a:spLocks noChangeArrowheads="1"/>
          </p:cNvSpPr>
          <p:nvPr/>
        </p:nvSpPr>
        <p:spPr bwMode="auto">
          <a:xfrm>
            <a:off x="7772400" y="3810000"/>
            <a:ext cx="1219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/>
              <a:t>Folia of cerebellum</a:t>
            </a:r>
          </a:p>
        </p:txBody>
      </p:sp>
    </p:spTree>
    <p:extLst>
      <p:ext uri="{BB962C8B-B14F-4D97-AF65-F5344CB8AC3E}">
        <p14:creationId xmlns:p14="http://schemas.microsoft.com/office/powerpoint/2010/main" val="88196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238125"/>
            <a:ext cx="8923338" cy="627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318" name="Straight Arrow Connector 14"/>
          <p:cNvCxnSpPr>
            <a:cxnSpLocks noChangeShapeType="1"/>
          </p:cNvCxnSpPr>
          <p:nvPr/>
        </p:nvCxnSpPr>
        <p:spPr bwMode="auto">
          <a:xfrm flipV="1">
            <a:off x="3429000" y="3810000"/>
            <a:ext cx="838200" cy="171450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11D6021F-D9BE-4395-BF78-3F5CB57707D8}"/>
              </a:ext>
            </a:extLst>
          </p:cNvPr>
          <p:cNvSpPr txBox="1"/>
          <p:nvPr/>
        </p:nvSpPr>
        <p:spPr>
          <a:xfrm>
            <a:off x="7181383" y="5486400"/>
            <a:ext cx="196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*click to the next slide to check your </a:t>
            </a:r>
            <a:r>
              <a:rPr lang="en-US" sz="1600" dirty="0" smtClean="0">
                <a:solidFill>
                  <a:schemeClr val="bg1"/>
                </a:solidFill>
              </a:rPr>
              <a:t>answer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34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457200"/>
            <a:ext cx="861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Name the following structures indicated by the arrows. </a:t>
            </a:r>
          </a:p>
          <a:p>
            <a:r>
              <a:rPr lang="en-US" sz="4000" dirty="0" smtClean="0"/>
              <a:t>Click to the next slide to see the answer. 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5931187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*note: not every structure you are required to know will be on this practice exercise so make sure you review the checklist of structures (p. </a:t>
            </a:r>
            <a:r>
              <a:rPr lang="en-US" sz="1600" dirty="0" smtClean="0"/>
              <a:t>136-137 </a:t>
            </a:r>
            <a:r>
              <a:rPr lang="en-US" sz="1600" dirty="0" smtClean="0"/>
              <a:t>in your lab manual) </a:t>
            </a:r>
            <a:r>
              <a:rPr lang="en-US" sz="1600" dirty="0"/>
              <a:t>when preparing for your lab exam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3352800"/>
            <a:ext cx="7848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*For best results on these practice exams, write your answers on paper before clicking to see the correct answer. Try to answer within a minute (remember your lab exams will be timed) and make sure to check your spelling!</a:t>
            </a:r>
          </a:p>
        </p:txBody>
      </p:sp>
    </p:spTree>
    <p:extLst>
      <p:ext uri="{BB962C8B-B14F-4D97-AF65-F5344CB8AC3E}">
        <p14:creationId xmlns:p14="http://schemas.microsoft.com/office/powerpoint/2010/main" val="336350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238125"/>
            <a:ext cx="8923338" cy="627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318" name="Straight Arrow Connector 14"/>
          <p:cNvCxnSpPr>
            <a:cxnSpLocks noChangeShapeType="1"/>
          </p:cNvCxnSpPr>
          <p:nvPr/>
        </p:nvCxnSpPr>
        <p:spPr bwMode="auto">
          <a:xfrm flipV="1">
            <a:off x="3429000" y="3810000"/>
            <a:ext cx="838200" cy="171450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335" name="TextBox 8"/>
          <p:cNvSpPr txBox="1">
            <a:spLocks noChangeArrowheads="1"/>
          </p:cNvSpPr>
          <p:nvPr/>
        </p:nvSpPr>
        <p:spPr bwMode="auto">
          <a:xfrm>
            <a:off x="2819400" y="3843338"/>
            <a:ext cx="6222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>
                <a:solidFill>
                  <a:srgbClr val="00B0F0"/>
                </a:solidFill>
              </a:rPr>
              <a:t>Pons</a:t>
            </a:r>
          </a:p>
        </p:txBody>
      </p:sp>
    </p:spTree>
    <p:extLst>
      <p:ext uri="{BB962C8B-B14F-4D97-AF65-F5344CB8AC3E}">
        <p14:creationId xmlns:p14="http://schemas.microsoft.com/office/powerpoint/2010/main" val="1501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238125"/>
            <a:ext cx="8923338" cy="627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327" name="Straight Arrow Connector 14"/>
          <p:cNvCxnSpPr>
            <a:cxnSpLocks noChangeShapeType="1"/>
          </p:cNvCxnSpPr>
          <p:nvPr/>
        </p:nvCxnSpPr>
        <p:spPr bwMode="auto">
          <a:xfrm flipV="1">
            <a:off x="3536950" y="4211638"/>
            <a:ext cx="838200" cy="171450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11D6021F-D9BE-4395-BF78-3F5CB57707D8}"/>
              </a:ext>
            </a:extLst>
          </p:cNvPr>
          <p:cNvSpPr txBox="1"/>
          <p:nvPr/>
        </p:nvSpPr>
        <p:spPr>
          <a:xfrm>
            <a:off x="7181383" y="5486400"/>
            <a:ext cx="196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*click to the next slide to check your </a:t>
            </a:r>
            <a:r>
              <a:rPr lang="en-US" sz="1600" dirty="0" smtClean="0">
                <a:solidFill>
                  <a:schemeClr val="bg1"/>
                </a:solidFill>
              </a:rPr>
              <a:t>answer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55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238125"/>
            <a:ext cx="8923338" cy="627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327" name="Straight Arrow Connector 14"/>
          <p:cNvCxnSpPr>
            <a:cxnSpLocks noChangeShapeType="1"/>
          </p:cNvCxnSpPr>
          <p:nvPr/>
        </p:nvCxnSpPr>
        <p:spPr bwMode="auto">
          <a:xfrm flipV="1">
            <a:off x="3536950" y="4211638"/>
            <a:ext cx="838200" cy="171450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336" name="TextBox 9"/>
          <p:cNvSpPr txBox="1">
            <a:spLocks noChangeArrowheads="1"/>
          </p:cNvSpPr>
          <p:nvPr/>
        </p:nvSpPr>
        <p:spPr bwMode="auto">
          <a:xfrm>
            <a:off x="1600200" y="4219575"/>
            <a:ext cx="191430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>
                <a:solidFill>
                  <a:srgbClr val="00B0F0"/>
                </a:solidFill>
              </a:rPr>
              <a:t>Abducens nerve (VI)</a:t>
            </a:r>
          </a:p>
        </p:txBody>
      </p:sp>
    </p:spTree>
    <p:extLst>
      <p:ext uri="{BB962C8B-B14F-4D97-AF65-F5344CB8AC3E}">
        <p14:creationId xmlns:p14="http://schemas.microsoft.com/office/powerpoint/2010/main" val="190330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2388"/>
            <a:ext cx="8559800" cy="680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367" name="Straight Arrow Connector 17"/>
          <p:cNvCxnSpPr>
            <a:cxnSpLocks noChangeShapeType="1"/>
          </p:cNvCxnSpPr>
          <p:nvPr/>
        </p:nvCxnSpPr>
        <p:spPr bwMode="auto">
          <a:xfrm flipH="1">
            <a:off x="4610100" y="2362200"/>
            <a:ext cx="2247900" cy="0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11D6021F-D9BE-4395-BF78-3F5CB57707D8}"/>
              </a:ext>
            </a:extLst>
          </p:cNvPr>
          <p:cNvSpPr txBox="1"/>
          <p:nvPr/>
        </p:nvSpPr>
        <p:spPr>
          <a:xfrm>
            <a:off x="6934200" y="5867400"/>
            <a:ext cx="196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*click to the next slide to check your </a:t>
            </a:r>
            <a:r>
              <a:rPr lang="en-US" sz="1600" dirty="0" smtClean="0">
                <a:solidFill>
                  <a:schemeClr val="bg1"/>
                </a:solidFill>
              </a:rPr>
              <a:t>answer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16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2388"/>
            <a:ext cx="8559800" cy="680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367" name="Straight Arrow Connector 17"/>
          <p:cNvCxnSpPr>
            <a:cxnSpLocks noChangeShapeType="1"/>
          </p:cNvCxnSpPr>
          <p:nvPr/>
        </p:nvCxnSpPr>
        <p:spPr bwMode="auto">
          <a:xfrm flipH="1">
            <a:off x="4610100" y="2362200"/>
            <a:ext cx="2247900" cy="0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371" name="TextBox 3"/>
          <p:cNvSpPr txBox="1">
            <a:spLocks noChangeArrowheads="1"/>
          </p:cNvSpPr>
          <p:nvPr/>
        </p:nvSpPr>
        <p:spPr bwMode="auto">
          <a:xfrm>
            <a:off x="6858000" y="2224088"/>
            <a:ext cx="123783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>
                <a:solidFill>
                  <a:srgbClr val="00B0F0"/>
                </a:solidFill>
              </a:rPr>
              <a:t>Pineal gland</a:t>
            </a:r>
          </a:p>
        </p:txBody>
      </p:sp>
    </p:spTree>
    <p:extLst>
      <p:ext uri="{BB962C8B-B14F-4D97-AF65-F5344CB8AC3E}">
        <p14:creationId xmlns:p14="http://schemas.microsoft.com/office/powerpoint/2010/main" val="97530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2388"/>
            <a:ext cx="8559800" cy="680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366" name="Straight Arrow Connector 16"/>
          <p:cNvCxnSpPr>
            <a:cxnSpLocks noChangeShapeType="1"/>
          </p:cNvCxnSpPr>
          <p:nvPr/>
        </p:nvCxnSpPr>
        <p:spPr bwMode="auto">
          <a:xfrm flipH="1" flipV="1">
            <a:off x="4876800" y="3021013"/>
            <a:ext cx="1905000" cy="676275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11D6021F-D9BE-4395-BF78-3F5CB57707D8}"/>
              </a:ext>
            </a:extLst>
          </p:cNvPr>
          <p:cNvSpPr txBox="1"/>
          <p:nvPr/>
        </p:nvSpPr>
        <p:spPr>
          <a:xfrm>
            <a:off x="6934200" y="5943600"/>
            <a:ext cx="196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*click to the next slide to check your </a:t>
            </a:r>
            <a:r>
              <a:rPr lang="en-US" sz="1600" dirty="0" smtClean="0">
                <a:solidFill>
                  <a:schemeClr val="bg1"/>
                </a:solidFill>
              </a:rPr>
              <a:t>answer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2388"/>
            <a:ext cx="8559800" cy="680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366" name="Straight Arrow Connector 16"/>
          <p:cNvCxnSpPr>
            <a:cxnSpLocks noChangeShapeType="1"/>
          </p:cNvCxnSpPr>
          <p:nvPr/>
        </p:nvCxnSpPr>
        <p:spPr bwMode="auto">
          <a:xfrm flipH="1" flipV="1">
            <a:off x="4876800" y="3021013"/>
            <a:ext cx="1905000" cy="676275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373" name="TextBox 6"/>
          <p:cNvSpPr txBox="1">
            <a:spLocks noChangeArrowheads="1"/>
          </p:cNvSpPr>
          <p:nvPr/>
        </p:nvSpPr>
        <p:spPr bwMode="auto">
          <a:xfrm>
            <a:off x="6781800" y="3559175"/>
            <a:ext cx="16754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>
                <a:solidFill>
                  <a:srgbClr val="00B0F0"/>
                </a:solidFill>
              </a:rPr>
              <a:t>Inferior colliculus</a:t>
            </a:r>
          </a:p>
        </p:txBody>
      </p:sp>
    </p:spTree>
    <p:extLst>
      <p:ext uri="{BB962C8B-B14F-4D97-AF65-F5344CB8AC3E}">
        <p14:creationId xmlns:p14="http://schemas.microsoft.com/office/powerpoint/2010/main" val="371573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" r="1314" b="858"/>
          <a:stretch>
            <a:fillRect/>
          </a:stretch>
        </p:blipFill>
        <p:spPr bwMode="auto">
          <a:xfrm>
            <a:off x="658813" y="0"/>
            <a:ext cx="77454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416" name="Straight Arrow Connector 8"/>
          <p:cNvCxnSpPr>
            <a:cxnSpLocks noChangeShapeType="1"/>
          </p:cNvCxnSpPr>
          <p:nvPr/>
        </p:nvCxnSpPr>
        <p:spPr bwMode="auto">
          <a:xfrm>
            <a:off x="2552700" y="990600"/>
            <a:ext cx="2247900" cy="784726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11D6021F-D9BE-4395-BF78-3F5CB57707D8}"/>
              </a:ext>
            </a:extLst>
          </p:cNvPr>
          <p:cNvSpPr txBox="1"/>
          <p:nvPr/>
        </p:nvSpPr>
        <p:spPr>
          <a:xfrm>
            <a:off x="6477000" y="5943600"/>
            <a:ext cx="196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*click </a:t>
            </a:r>
            <a:r>
              <a:rPr lang="en-US" sz="1600" dirty="0" smtClean="0">
                <a:solidFill>
                  <a:schemeClr val="bg1"/>
                </a:solidFill>
              </a:rPr>
              <a:t> to </a:t>
            </a:r>
            <a:r>
              <a:rPr lang="en-US" sz="1600" dirty="0">
                <a:solidFill>
                  <a:schemeClr val="bg1"/>
                </a:solidFill>
              </a:rPr>
              <a:t>the next slide to check your </a:t>
            </a:r>
            <a:r>
              <a:rPr lang="en-US" sz="1600" dirty="0" smtClean="0">
                <a:solidFill>
                  <a:schemeClr val="bg1"/>
                </a:solidFill>
              </a:rPr>
              <a:t>answer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58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" r="1314" b="858"/>
          <a:stretch>
            <a:fillRect/>
          </a:stretch>
        </p:blipFill>
        <p:spPr bwMode="auto">
          <a:xfrm>
            <a:off x="658813" y="0"/>
            <a:ext cx="77454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416" name="Straight Arrow Connector 8"/>
          <p:cNvCxnSpPr>
            <a:cxnSpLocks noChangeShapeType="1"/>
          </p:cNvCxnSpPr>
          <p:nvPr/>
        </p:nvCxnSpPr>
        <p:spPr bwMode="auto">
          <a:xfrm>
            <a:off x="2552700" y="990600"/>
            <a:ext cx="2247900" cy="784726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389063" y="528638"/>
            <a:ext cx="17653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 dirty="0">
                <a:solidFill>
                  <a:srgbClr val="00B0F0"/>
                </a:solidFill>
              </a:rPr>
              <a:t>Intermediate mass of the thalamus</a:t>
            </a:r>
          </a:p>
        </p:txBody>
      </p:sp>
    </p:spTree>
    <p:extLst>
      <p:ext uri="{BB962C8B-B14F-4D97-AF65-F5344CB8AC3E}">
        <p14:creationId xmlns:p14="http://schemas.microsoft.com/office/powerpoint/2010/main" val="361961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" r="1314" b="858"/>
          <a:stretch>
            <a:fillRect/>
          </a:stretch>
        </p:blipFill>
        <p:spPr bwMode="auto">
          <a:xfrm>
            <a:off x="658813" y="0"/>
            <a:ext cx="77454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419" name="Straight Arrow Connector 16"/>
          <p:cNvCxnSpPr>
            <a:cxnSpLocks noChangeShapeType="1"/>
          </p:cNvCxnSpPr>
          <p:nvPr/>
        </p:nvCxnSpPr>
        <p:spPr bwMode="auto">
          <a:xfrm flipH="1" flipV="1">
            <a:off x="5127458" y="2667000"/>
            <a:ext cx="533400" cy="1143000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11D6021F-D9BE-4395-BF78-3F5CB57707D8}"/>
              </a:ext>
            </a:extLst>
          </p:cNvPr>
          <p:cNvSpPr txBox="1"/>
          <p:nvPr/>
        </p:nvSpPr>
        <p:spPr>
          <a:xfrm>
            <a:off x="6629400" y="5972123"/>
            <a:ext cx="196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*click </a:t>
            </a:r>
            <a:r>
              <a:rPr lang="en-US" sz="1600" dirty="0" smtClean="0">
                <a:solidFill>
                  <a:schemeClr val="bg1"/>
                </a:solidFill>
              </a:rPr>
              <a:t> to </a:t>
            </a:r>
            <a:r>
              <a:rPr lang="en-US" sz="1600" dirty="0">
                <a:solidFill>
                  <a:schemeClr val="bg1"/>
                </a:solidFill>
              </a:rPr>
              <a:t>the next slide to check your </a:t>
            </a:r>
            <a:r>
              <a:rPr lang="en-US" sz="1600" dirty="0" smtClean="0">
                <a:solidFill>
                  <a:schemeClr val="bg1"/>
                </a:solidFill>
              </a:rPr>
              <a:t>answer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06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Brain_lob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Line 7"/>
          <p:cNvSpPr>
            <a:spLocks noChangeShapeType="1"/>
          </p:cNvSpPr>
          <p:nvPr/>
        </p:nvSpPr>
        <p:spPr bwMode="auto">
          <a:xfrm flipV="1">
            <a:off x="1143000" y="3657600"/>
            <a:ext cx="190500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11D6021F-D9BE-4395-BF78-3F5CB57707D8}"/>
              </a:ext>
            </a:extLst>
          </p:cNvPr>
          <p:cNvSpPr txBox="1"/>
          <p:nvPr/>
        </p:nvSpPr>
        <p:spPr>
          <a:xfrm>
            <a:off x="7181383" y="5972123"/>
            <a:ext cx="196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to the next slide to check your </a:t>
            </a:r>
            <a:r>
              <a:rPr lang="en-US" sz="1600" dirty="0" smtClean="0"/>
              <a:t>answer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5833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" r="1314" b="858"/>
          <a:stretch>
            <a:fillRect/>
          </a:stretch>
        </p:blipFill>
        <p:spPr bwMode="auto">
          <a:xfrm>
            <a:off x="658813" y="0"/>
            <a:ext cx="77454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419" name="Straight Arrow Connector 16"/>
          <p:cNvCxnSpPr>
            <a:cxnSpLocks noChangeShapeType="1"/>
          </p:cNvCxnSpPr>
          <p:nvPr/>
        </p:nvCxnSpPr>
        <p:spPr bwMode="auto">
          <a:xfrm flipH="1" flipV="1">
            <a:off x="5127458" y="2667000"/>
            <a:ext cx="533400" cy="1143000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Box 18"/>
          <p:cNvSpPr txBox="1">
            <a:spLocks noChangeArrowheads="1"/>
          </p:cNvSpPr>
          <p:nvPr/>
        </p:nvSpPr>
        <p:spPr bwMode="auto">
          <a:xfrm>
            <a:off x="5660858" y="3810000"/>
            <a:ext cx="169068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>
                <a:solidFill>
                  <a:srgbClr val="00B0F0"/>
                </a:solidFill>
              </a:rPr>
              <a:t>Cerebral aqueduct of the midbrain</a:t>
            </a:r>
          </a:p>
        </p:txBody>
      </p:sp>
    </p:spTree>
    <p:extLst>
      <p:ext uri="{BB962C8B-B14F-4D97-AF65-F5344CB8AC3E}">
        <p14:creationId xmlns:p14="http://schemas.microsoft.com/office/powerpoint/2010/main" val="199444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3" y="0"/>
            <a:ext cx="45862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460" name="Straight Connector 5"/>
          <p:cNvCxnSpPr>
            <a:cxnSpLocks noChangeShapeType="1"/>
          </p:cNvCxnSpPr>
          <p:nvPr/>
        </p:nvCxnSpPr>
        <p:spPr bwMode="auto">
          <a:xfrm>
            <a:off x="4953000" y="838200"/>
            <a:ext cx="2133600" cy="2286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1" name="Straight Connector 6"/>
          <p:cNvCxnSpPr>
            <a:cxnSpLocks noChangeShapeType="1"/>
          </p:cNvCxnSpPr>
          <p:nvPr/>
        </p:nvCxnSpPr>
        <p:spPr bwMode="auto">
          <a:xfrm flipV="1">
            <a:off x="4953000" y="1066800"/>
            <a:ext cx="2133600" cy="9906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Arc 12"/>
          <p:cNvSpPr/>
          <p:nvPr/>
        </p:nvSpPr>
        <p:spPr bwMode="auto">
          <a:xfrm rot="19809147">
            <a:off x="4454525" y="3686175"/>
            <a:ext cx="285750" cy="46038"/>
          </a:xfrm>
          <a:prstGeom prst="arc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Arc 13"/>
          <p:cNvSpPr/>
          <p:nvPr/>
        </p:nvSpPr>
        <p:spPr bwMode="auto">
          <a:xfrm rot="13194884" flipV="1">
            <a:off x="4292600" y="3689350"/>
            <a:ext cx="280988" cy="44450"/>
          </a:xfrm>
          <a:prstGeom prst="arc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xmlns="" id="{11D6021F-D9BE-4395-BF78-3F5CB57707D8}"/>
              </a:ext>
            </a:extLst>
          </p:cNvPr>
          <p:cNvSpPr txBox="1"/>
          <p:nvPr/>
        </p:nvSpPr>
        <p:spPr>
          <a:xfrm>
            <a:off x="7086600" y="5732692"/>
            <a:ext cx="1875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</a:t>
            </a:r>
            <a:r>
              <a:rPr lang="en-US" sz="1600" dirty="0" smtClean="0"/>
              <a:t> to </a:t>
            </a:r>
            <a:r>
              <a:rPr lang="en-US" sz="1600" dirty="0"/>
              <a:t>the next slide </a:t>
            </a:r>
            <a:r>
              <a:rPr lang="en-US" sz="1600" dirty="0" smtClean="0"/>
              <a:t> to </a:t>
            </a:r>
            <a:r>
              <a:rPr lang="en-US" sz="1600" dirty="0"/>
              <a:t>check your </a:t>
            </a:r>
            <a:r>
              <a:rPr lang="en-US" sz="1600" dirty="0" smtClean="0"/>
              <a:t>answer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2080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3" y="0"/>
            <a:ext cx="45862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460" name="Straight Connector 5"/>
          <p:cNvCxnSpPr>
            <a:cxnSpLocks noChangeShapeType="1"/>
          </p:cNvCxnSpPr>
          <p:nvPr/>
        </p:nvCxnSpPr>
        <p:spPr bwMode="auto">
          <a:xfrm>
            <a:off x="4953000" y="838200"/>
            <a:ext cx="2133600" cy="2286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1" name="Straight Connector 6"/>
          <p:cNvCxnSpPr>
            <a:cxnSpLocks noChangeShapeType="1"/>
          </p:cNvCxnSpPr>
          <p:nvPr/>
        </p:nvCxnSpPr>
        <p:spPr bwMode="auto">
          <a:xfrm flipV="1">
            <a:off x="4953000" y="1066800"/>
            <a:ext cx="2133600" cy="9906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Arc 12"/>
          <p:cNvSpPr/>
          <p:nvPr/>
        </p:nvSpPr>
        <p:spPr bwMode="auto">
          <a:xfrm rot="19809147">
            <a:off x="4454525" y="3686175"/>
            <a:ext cx="285750" cy="46038"/>
          </a:xfrm>
          <a:prstGeom prst="arc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Arc 13"/>
          <p:cNvSpPr/>
          <p:nvPr/>
        </p:nvSpPr>
        <p:spPr bwMode="auto">
          <a:xfrm rot="13194884" flipV="1">
            <a:off x="4292600" y="3689350"/>
            <a:ext cx="280988" cy="44450"/>
          </a:xfrm>
          <a:prstGeom prst="arc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9477" name="TextBox 19"/>
          <p:cNvSpPr txBox="1">
            <a:spLocks noChangeArrowheads="1"/>
          </p:cNvSpPr>
          <p:nvPr/>
        </p:nvSpPr>
        <p:spPr bwMode="auto">
          <a:xfrm>
            <a:off x="7048500" y="928688"/>
            <a:ext cx="14077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/>
              <a:t>Olfactory tract</a:t>
            </a:r>
          </a:p>
        </p:txBody>
      </p:sp>
    </p:spTree>
    <p:extLst>
      <p:ext uri="{BB962C8B-B14F-4D97-AF65-F5344CB8AC3E}">
        <p14:creationId xmlns:p14="http://schemas.microsoft.com/office/powerpoint/2010/main" val="179104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3" y="0"/>
            <a:ext cx="45862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rc 12"/>
          <p:cNvSpPr/>
          <p:nvPr/>
        </p:nvSpPr>
        <p:spPr bwMode="auto">
          <a:xfrm rot="19809147">
            <a:off x="4454525" y="3686175"/>
            <a:ext cx="285750" cy="46038"/>
          </a:xfrm>
          <a:prstGeom prst="arc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Arc 13"/>
          <p:cNvSpPr/>
          <p:nvPr/>
        </p:nvSpPr>
        <p:spPr bwMode="auto">
          <a:xfrm rot="13194884" flipV="1">
            <a:off x="4292600" y="3689350"/>
            <a:ext cx="280988" cy="44450"/>
          </a:xfrm>
          <a:prstGeom prst="arc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19473" name="Straight Connector 23"/>
          <p:cNvCxnSpPr>
            <a:cxnSpLocks noChangeShapeType="1"/>
          </p:cNvCxnSpPr>
          <p:nvPr/>
        </p:nvCxnSpPr>
        <p:spPr bwMode="auto">
          <a:xfrm flipH="1" flipV="1">
            <a:off x="1981200" y="4495800"/>
            <a:ext cx="1676400" cy="20955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TextBox 1">
            <a:extLst>
              <a:ext uri="{FF2B5EF4-FFF2-40B4-BE49-F238E27FC236}">
                <a16:creationId xmlns:a16="http://schemas.microsoft.com/office/drawing/2014/main" xmlns="" id="{11D6021F-D9BE-4395-BF78-3F5CB57707D8}"/>
              </a:ext>
            </a:extLst>
          </p:cNvPr>
          <p:cNvSpPr txBox="1"/>
          <p:nvPr/>
        </p:nvSpPr>
        <p:spPr>
          <a:xfrm>
            <a:off x="6922168" y="5715000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</a:t>
            </a:r>
            <a:r>
              <a:rPr lang="en-US" sz="1600" dirty="0" smtClean="0"/>
              <a:t> to </a:t>
            </a:r>
            <a:r>
              <a:rPr lang="en-US" sz="1600" dirty="0"/>
              <a:t>the next slide to check your </a:t>
            </a:r>
            <a:r>
              <a:rPr lang="en-US" sz="1600" dirty="0" smtClean="0"/>
              <a:t>answer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6536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3" y="0"/>
            <a:ext cx="45862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rc 12"/>
          <p:cNvSpPr/>
          <p:nvPr/>
        </p:nvSpPr>
        <p:spPr bwMode="auto">
          <a:xfrm rot="19809147">
            <a:off x="4454525" y="3686175"/>
            <a:ext cx="285750" cy="46038"/>
          </a:xfrm>
          <a:prstGeom prst="arc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Arc 13"/>
          <p:cNvSpPr/>
          <p:nvPr/>
        </p:nvSpPr>
        <p:spPr bwMode="auto">
          <a:xfrm rot="13194884" flipV="1">
            <a:off x="4292600" y="3689350"/>
            <a:ext cx="280988" cy="44450"/>
          </a:xfrm>
          <a:prstGeom prst="arc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19473" name="Straight Connector 23"/>
          <p:cNvCxnSpPr>
            <a:cxnSpLocks noChangeShapeType="1"/>
          </p:cNvCxnSpPr>
          <p:nvPr/>
        </p:nvCxnSpPr>
        <p:spPr bwMode="auto">
          <a:xfrm flipH="1" flipV="1">
            <a:off x="1981200" y="4495800"/>
            <a:ext cx="1676400" cy="20955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84" name="TextBox 26"/>
          <p:cNvSpPr txBox="1">
            <a:spLocks noChangeArrowheads="1"/>
          </p:cNvSpPr>
          <p:nvPr/>
        </p:nvSpPr>
        <p:spPr bwMode="auto">
          <a:xfrm>
            <a:off x="381000" y="4367213"/>
            <a:ext cx="1600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/>
              <a:t>Facial nerve (VII)</a:t>
            </a:r>
          </a:p>
        </p:txBody>
      </p:sp>
    </p:spTree>
    <p:extLst>
      <p:ext uri="{BB962C8B-B14F-4D97-AF65-F5344CB8AC3E}">
        <p14:creationId xmlns:p14="http://schemas.microsoft.com/office/powerpoint/2010/main" val="422471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3" y="0"/>
            <a:ext cx="45862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rc 12"/>
          <p:cNvSpPr/>
          <p:nvPr/>
        </p:nvSpPr>
        <p:spPr bwMode="auto">
          <a:xfrm rot="19809147">
            <a:off x="4454525" y="3686175"/>
            <a:ext cx="285750" cy="46038"/>
          </a:xfrm>
          <a:prstGeom prst="arc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Arc 13"/>
          <p:cNvSpPr/>
          <p:nvPr/>
        </p:nvSpPr>
        <p:spPr bwMode="auto">
          <a:xfrm rot="13194884" flipV="1">
            <a:off x="4292600" y="3689350"/>
            <a:ext cx="280988" cy="44450"/>
          </a:xfrm>
          <a:prstGeom prst="arc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19471" name="Straight Connector 27"/>
          <p:cNvCxnSpPr>
            <a:cxnSpLocks noChangeShapeType="1"/>
          </p:cNvCxnSpPr>
          <p:nvPr/>
        </p:nvCxnSpPr>
        <p:spPr bwMode="auto">
          <a:xfrm>
            <a:off x="4953000" y="5699125"/>
            <a:ext cx="2133600" cy="182563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TextBox 1">
            <a:extLst>
              <a:ext uri="{FF2B5EF4-FFF2-40B4-BE49-F238E27FC236}">
                <a16:creationId xmlns:a16="http://schemas.microsoft.com/office/drawing/2014/main" xmlns="" id="{11D6021F-D9BE-4395-BF78-3F5CB57707D8}"/>
              </a:ext>
            </a:extLst>
          </p:cNvPr>
          <p:cNvSpPr txBox="1"/>
          <p:nvPr/>
        </p:nvSpPr>
        <p:spPr>
          <a:xfrm>
            <a:off x="7086600" y="5881688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</a:t>
            </a:r>
            <a:r>
              <a:rPr lang="en-US" sz="1600" dirty="0" smtClean="0"/>
              <a:t> to </a:t>
            </a:r>
            <a:r>
              <a:rPr lang="en-US" sz="1600" dirty="0"/>
              <a:t>the next slide to check your </a:t>
            </a:r>
            <a:r>
              <a:rPr lang="en-US" sz="1600" dirty="0" smtClean="0"/>
              <a:t>answer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8834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3" y="0"/>
            <a:ext cx="45862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rc 12"/>
          <p:cNvSpPr/>
          <p:nvPr/>
        </p:nvSpPr>
        <p:spPr bwMode="auto">
          <a:xfrm rot="19809147">
            <a:off x="4454525" y="3686175"/>
            <a:ext cx="285750" cy="46038"/>
          </a:xfrm>
          <a:prstGeom prst="arc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Arc 13"/>
          <p:cNvSpPr/>
          <p:nvPr/>
        </p:nvSpPr>
        <p:spPr bwMode="auto">
          <a:xfrm rot="13194884" flipV="1">
            <a:off x="4292600" y="3689350"/>
            <a:ext cx="280988" cy="44450"/>
          </a:xfrm>
          <a:prstGeom prst="arc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19471" name="Straight Connector 27"/>
          <p:cNvCxnSpPr>
            <a:cxnSpLocks noChangeShapeType="1"/>
          </p:cNvCxnSpPr>
          <p:nvPr/>
        </p:nvCxnSpPr>
        <p:spPr bwMode="auto">
          <a:xfrm>
            <a:off x="4953000" y="5699125"/>
            <a:ext cx="2133600" cy="182563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89" name="TextBox 33"/>
          <p:cNvSpPr txBox="1">
            <a:spLocks noChangeArrowheads="1"/>
          </p:cNvSpPr>
          <p:nvPr/>
        </p:nvSpPr>
        <p:spPr bwMode="auto">
          <a:xfrm>
            <a:off x="7048500" y="5757863"/>
            <a:ext cx="19559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/>
              <a:t>Accessory nerve (XI)</a:t>
            </a:r>
          </a:p>
        </p:txBody>
      </p:sp>
    </p:spTree>
    <p:extLst>
      <p:ext uri="{BB962C8B-B14F-4D97-AF65-F5344CB8AC3E}">
        <p14:creationId xmlns:p14="http://schemas.microsoft.com/office/powerpoint/2010/main" val="422471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3" y="0"/>
            <a:ext cx="45862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462" name="Straight Connector 8"/>
          <p:cNvCxnSpPr>
            <a:cxnSpLocks noChangeShapeType="1"/>
          </p:cNvCxnSpPr>
          <p:nvPr/>
        </p:nvCxnSpPr>
        <p:spPr bwMode="auto">
          <a:xfrm flipV="1">
            <a:off x="5105400" y="2066925"/>
            <a:ext cx="1981200" cy="300038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Arc 12"/>
          <p:cNvSpPr/>
          <p:nvPr/>
        </p:nvSpPr>
        <p:spPr bwMode="auto">
          <a:xfrm rot="19809147">
            <a:off x="4454525" y="3686175"/>
            <a:ext cx="285750" cy="46038"/>
          </a:xfrm>
          <a:prstGeom prst="arc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Arc 13"/>
          <p:cNvSpPr/>
          <p:nvPr/>
        </p:nvSpPr>
        <p:spPr bwMode="auto">
          <a:xfrm rot="13194884" flipV="1">
            <a:off x="4292600" y="3689350"/>
            <a:ext cx="280988" cy="44450"/>
          </a:xfrm>
          <a:prstGeom prst="arc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xmlns="" id="{11D6021F-D9BE-4395-BF78-3F5CB57707D8}"/>
              </a:ext>
            </a:extLst>
          </p:cNvPr>
          <p:cNvSpPr txBox="1"/>
          <p:nvPr/>
        </p:nvSpPr>
        <p:spPr>
          <a:xfrm>
            <a:off x="6946232" y="563880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</a:t>
            </a:r>
            <a:r>
              <a:rPr lang="en-US" sz="1600" dirty="0" smtClean="0"/>
              <a:t> to </a:t>
            </a:r>
            <a:r>
              <a:rPr lang="en-US" sz="1600" dirty="0"/>
              <a:t>the next slide to check your </a:t>
            </a:r>
            <a:r>
              <a:rPr lang="en-US" sz="1600" dirty="0" smtClean="0"/>
              <a:t>answer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9085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3" y="0"/>
            <a:ext cx="45862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462" name="Straight Connector 8"/>
          <p:cNvCxnSpPr>
            <a:cxnSpLocks noChangeShapeType="1"/>
          </p:cNvCxnSpPr>
          <p:nvPr/>
        </p:nvCxnSpPr>
        <p:spPr bwMode="auto">
          <a:xfrm flipV="1">
            <a:off x="5105400" y="2066925"/>
            <a:ext cx="1981200" cy="300038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Arc 12"/>
          <p:cNvSpPr/>
          <p:nvPr/>
        </p:nvSpPr>
        <p:spPr bwMode="auto">
          <a:xfrm rot="19809147">
            <a:off x="4454525" y="3686175"/>
            <a:ext cx="285750" cy="46038"/>
          </a:xfrm>
          <a:prstGeom prst="arc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Arc 13"/>
          <p:cNvSpPr/>
          <p:nvPr/>
        </p:nvSpPr>
        <p:spPr bwMode="auto">
          <a:xfrm rot="13194884" flipV="1">
            <a:off x="4292600" y="3689350"/>
            <a:ext cx="280988" cy="44450"/>
          </a:xfrm>
          <a:prstGeom prst="arc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9478" name="TextBox 20"/>
          <p:cNvSpPr txBox="1">
            <a:spLocks noChangeArrowheads="1"/>
          </p:cNvSpPr>
          <p:nvPr/>
        </p:nvSpPr>
        <p:spPr bwMode="auto">
          <a:xfrm>
            <a:off x="7062788" y="1919288"/>
            <a:ext cx="14366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/>
              <a:t>Optic nerve (II)</a:t>
            </a:r>
          </a:p>
        </p:txBody>
      </p:sp>
    </p:spTree>
    <p:extLst>
      <p:ext uri="{BB962C8B-B14F-4D97-AF65-F5344CB8AC3E}">
        <p14:creationId xmlns:p14="http://schemas.microsoft.com/office/powerpoint/2010/main" val="422471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Head_saggi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-19050"/>
            <a:ext cx="5178425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513" name="Straight Arrow Connector 7"/>
          <p:cNvCxnSpPr>
            <a:cxnSpLocks noChangeShapeType="1"/>
          </p:cNvCxnSpPr>
          <p:nvPr/>
        </p:nvCxnSpPr>
        <p:spPr bwMode="auto">
          <a:xfrm>
            <a:off x="1752600" y="2903538"/>
            <a:ext cx="2741613" cy="38100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11D6021F-D9BE-4395-BF78-3F5CB57707D8}"/>
              </a:ext>
            </a:extLst>
          </p:cNvPr>
          <p:cNvSpPr txBox="1"/>
          <p:nvPr/>
        </p:nvSpPr>
        <p:spPr>
          <a:xfrm>
            <a:off x="7083425" y="5724271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</a:t>
            </a:r>
            <a:r>
              <a:rPr lang="en-US" sz="1600" dirty="0" smtClean="0"/>
              <a:t> to </a:t>
            </a:r>
            <a:r>
              <a:rPr lang="en-US" sz="1600" dirty="0"/>
              <a:t>the next slide to check your </a:t>
            </a:r>
            <a:r>
              <a:rPr lang="en-US" sz="1600" dirty="0" smtClean="0"/>
              <a:t>answer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6077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Brain_lob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Line 7"/>
          <p:cNvSpPr>
            <a:spLocks noChangeShapeType="1"/>
          </p:cNvSpPr>
          <p:nvPr/>
        </p:nvSpPr>
        <p:spPr bwMode="auto">
          <a:xfrm flipV="1">
            <a:off x="1143000" y="3657600"/>
            <a:ext cx="190500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4" name="TextBox 10"/>
          <p:cNvSpPr txBox="1">
            <a:spLocks noChangeArrowheads="1"/>
          </p:cNvSpPr>
          <p:nvPr/>
        </p:nvSpPr>
        <p:spPr bwMode="auto">
          <a:xfrm>
            <a:off x="0" y="4873823"/>
            <a:ext cx="13869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/>
              <a:t>Lateral sulcus</a:t>
            </a:r>
          </a:p>
        </p:txBody>
      </p:sp>
    </p:spTree>
    <p:extLst>
      <p:ext uri="{BB962C8B-B14F-4D97-AF65-F5344CB8AC3E}">
        <p14:creationId xmlns:p14="http://schemas.microsoft.com/office/powerpoint/2010/main" val="103990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Head_saggi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-19050"/>
            <a:ext cx="5178425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513" name="Straight Arrow Connector 7"/>
          <p:cNvCxnSpPr>
            <a:cxnSpLocks noChangeShapeType="1"/>
          </p:cNvCxnSpPr>
          <p:nvPr/>
        </p:nvCxnSpPr>
        <p:spPr bwMode="auto">
          <a:xfrm>
            <a:off x="1752600" y="2903538"/>
            <a:ext cx="2741613" cy="38100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20" name="TextBox 7"/>
          <p:cNvSpPr txBox="1">
            <a:spLocks noChangeArrowheads="1"/>
          </p:cNvSpPr>
          <p:nvPr/>
        </p:nvSpPr>
        <p:spPr bwMode="auto">
          <a:xfrm>
            <a:off x="357690" y="2743200"/>
            <a:ext cx="14269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/>
              <a:t>Pituitary gland</a:t>
            </a:r>
          </a:p>
        </p:txBody>
      </p:sp>
    </p:spTree>
    <p:extLst>
      <p:ext uri="{BB962C8B-B14F-4D97-AF65-F5344CB8AC3E}">
        <p14:creationId xmlns:p14="http://schemas.microsoft.com/office/powerpoint/2010/main" val="371398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Head_saggi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-19050"/>
            <a:ext cx="5178425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510" name="Straight Arrow Connector 9"/>
          <p:cNvCxnSpPr>
            <a:cxnSpLocks noChangeShapeType="1"/>
          </p:cNvCxnSpPr>
          <p:nvPr/>
        </p:nvCxnSpPr>
        <p:spPr bwMode="auto">
          <a:xfrm flipH="1">
            <a:off x="5019675" y="609600"/>
            <a:ext cx="2295525" cy="222250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11D6021F-D9BE-4395-BF78-3F5CB57707D8}"/>
              </a:ext>
            </a:extLst>
          </p:cNvPr>
          <p:cNvSpPr txBox="1"/>
          <p:nvPr/>
        </p:nvSpPr>
        <p:spPr>
          <a:xfrm>
            <a:off x="7083425" y="5724271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</a:t>
            </a:r>
            <a:r>
              <a:rPr lang="en-US" sz="1600" dirty="0" smtClean="0"/>
              <a:t> to </a:t>
            </a:r>
            <a:r>
              <a:rPr lang="en-US" sz="1600" dirty="0"/>
              <a:t>the next slide to check your </a:t>
            </a:r>
            <a:r>
              <a:rPr lang="en-US" sz="1600" dirty="0" smtClean="0"/>
              <a:t>answer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7393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Head_saggi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-19050"/>
            <a:ext cx="5178425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510" name="Straight Arrow Connector 9"/>
          <p:cNvCxnSpPr>
            <a:cxnSpLocks noChangeShapeType="1"/>
          </p:cNvCxnSpPr>
          <p:nvPr/>
        </p:nvCxnSpPr>
        <p:spPr bwMode="auto">
          <a:xfrm flipH="1">
            <a:off x="5019675" y="609600"/>
            <a:ext cx="2295525" cy="222250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14" name="TextBox 1"/>
          <p:cNvSpPr txBox="1">
            <a:spLocks noChangeArrowheads="1"/>
          </p:cNvSpPr>
          <p:nvPr/>
        </p:nvSpPr>
        <p:spPr bwMode="auto">
          <a:xfrm>
            <a:off x="7239001" y="471488"/>
            <a:ext cx="1600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/>
              <a:t>Superior sagittal sinus</a:t>
            </a:r>
          </a:p>
        </p:txBody>
      </p:sp>
    </p:spTree>
    <p:extLst>
      <p:ext uri="{BB962C8B-B14F-4D97-AF65-F5344CB8AC3E}">
        <p14:creationId xmlns:p14="http://schemas.microsoft.com/office/powerpoint/2010/main" val="77744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" t="4575" r="5811" b="1308"/>
          <a:stretch>
            <a:fillRect/>
          </a:stretch>
        </p:blipFill>
        <p:spPr bwMode="auto">
          <a:xfrm>
            <a:off x="1447800" y="12700"/>
            <a:ext cx="5932488" cy="67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559" name="Straight Arrow Connector 16"/>
          <p:cNvCxnSpPr>
            <a:cxnSpLocks noChangeShapeType="1"/>
          </p:cNvCxnSpPr>
          <p:nvPr/>
        </p:nvCxnSpPr>
        <p:spPr bwMode="auto">
          <a:xfrm flipH="1">
            <a:off x="6376988" y="1447800"/>
            <a:ext cx="939800" cy="0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11D6021F-D9BE-4395-BF78-3F5CB57707D8}"/>
              </a:ext>
            </a:extLst>
          </p:cNvPr>
          <p:cNvSpPr txBox="1"/>
          <p:nvPr/>
        </p:nvSpPr>
        <p:spPr>
          <a:xfrm>
            <a:off x="7083425" y="5724271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</a:t>
            </a:r>
            <a:r>
              <a:rPr lang="en-US" sz="1600" dirty="0" smtClean="0"/>
              <a:t> to </a:t>
            </a:r>
            <a:r>
              <a:rPr lang="en-US" sz="1600" dirty="0"/>
              <a:t>the next slide to check your </a:t>
            </a:r>
            <a:r>
              <a:rPr lang="en-US" sz="1600" dirty="0" smtClean="0"/>
              <a:t>answer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2923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" t="4575" r="5811" b="1308"/>
          <a:stretch>
            <a:fillRect/>
          </a:stretch>
        </p:blipFill>
        <p:spPr bwMode="auto">
          <a:xfrm>
            <a:off x="1447800" y="12700"/>
            <a:ext cx="5932488" cy="67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559" name="Straight Arrow Connector 16"/>
          <p:cNvCxnSpPr>
            <a:cxnSpLocks noChangeShapeType="1"/>
          </p:cNvCxnSpPr>
          <p:nvPr/>
        </p:nvCxnSpPr>
        <p:spPr bwMode="auto">
          <a:xfrm flipH="1">
            <a:off x="6376988" y="1447800"/>
            <a:ext cx="939800" cy="0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65" name="TextBox 4"/>
          <p:cNvSpPr txBox="1">
            <a:spLocks noChangeArrowheads="1"/>
          </p:cNvSpPr>
          <p:nvPr/>
        </p:nvSpPr>
        <p:spPr bwMode="auto">
          <a:xfrm>
            <a:off x="7267575" y="1317625"/>
            <a:ext cx="19335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/>
              <a:t>Subarachnoid space</a:t>
            </a:r>
          </a:p>
        </p:txBody>
      </p:sp>
    </p:spTree>
    <p:extLst>
      <p:ext uri="{BB962C8B-B14F-4D97-AF65-F5344CB8AC3E}">
        <p14:creationId xmlns:p14="http://schemas.microsoft.com/office/powerpoint/2010/main" val="145084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" t="4575" r="5811" b="1308"/>
          <a:stretch>
            <a:fillRect/>
          </a:stretch>
        </p:blipFill>
        <p:spPr bwMode="auto">
          <a:xfrm>
            <a:off x="1447800" y="12700"/>
            <a:ext cx="5932488" cy="67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560" name="Straight Arrow Connector 16"/>
          <p:cNvCxnSpPr>
            <a:cxnSpLocks noChangeShapeType="1"/>
          </p:cNvCxnSpPr>
          <p:nvPr/>
        </p:nvCxnSpPr>
        <p:spPr bwMode="auto">
          <a:xfrm flipH="1">
            <a:off x="6440488" y="3792538"/>
            <a:ext cx="939800" cy="152400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11D6021F-D9BE-4395-BF78-3F5CB57707D8}"/>
              </a:ext>
            </a:extLst>
          </p:cNvPr>
          <p:cNvSpPr txBox="1"/>
          <p:nvPr/>
        </p:nvSpPr>
        <p:spPr>
          <a:xfrm>
            <a:off x="7083425" y="5724271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</a:t>
            </a:r>
            <a:r>
              <a:rPr lang="en-US" sz="1600" dirty="0" smtClean="0"/>
              <a:t> to </a:t>
            </a:r>
            <a:r>
              <a:rPr lang="en-US" sz="1600" dirty="0"/>
              <a:t>the next slide to check your </a:t>
            </a:r>
            <a:r>
              <a:rPr lang="en-US" sz="1600" dirty="0" smtClean="0"/>
              <a:t>answer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406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" t="4575" r="5811" b="1308"/>
          <a:stretch>
            <a:fillRect/>
          </a:stretch>
        </p:blipFill>
        <p:spPr bwMode="auto">
          <a:xfrm>
            <a:off x="1447800" y="12700"/>
            <a:ext cx="5932488" cy="67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560" name="Straight Arrow Connector 16"/>
          <p:cNvCxnSpPr>
            <a:cxnSpLocks noChangeShapeType="1"/>
          </p:cNvCxnSpPr>
          <p:nvPr/>
        </p:nvCxnSpPr>
        <p:spPr bwMode="auto">
          <a:xfrm flipH="1">
            <a:off x="6440488" y="3792538"/>
            <a:ext cx="939800" cy="152400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66" name="TextBox 5"/>
          <p:cNvSpPr txBox="1">
            <a:spLocks noChangeArrowheads="1"/>
          </p:cNvSpPr>
          <p:nvPr/>
        </p:nvSpPr>
        <p:spPr bwMode="auto">
          <a:xfrm>
            <a:off x="7315200" y="3609975"/>
            <a:ext cx="18288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/>
              <a:t>Arachnoid granulation (arachnoid villus)</a:t>
            </a:r>
          </a:p>
        </p:txBody>
      </p:sp>
    </p:spTree>
    <p:extLst>
      <p:ext uri="{BB962C8B-B14F-4D97-AF65-F5344CB8AC3E}">
        <p14:creationId xmlns:p14="http://schemas.microsoft.com/office/powerpoint/2010/main" val="54903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Ventric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" t="4575" r="3137" b="6796"/>
          <a:stretch>
            <a:fillRect/>
          </a:stretch>
        </p:blipFill>
        <p:spPr bwMode="auto">
          <a:xfrm>
            <a:off x="393700" y="314325"/>
            <a:ext cx="8462963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605" name="Straight Arrow Connector 5"/>
          <p:cNvCxnSpPr>
            <a:cxnSpLocks noChangeShapeType="1"/>
          </p:cNvCxnSpPr>
          <p:nvPr/>
        </p:nvCxnSpPr>
        <p:spPr bwMode="auto">
          <a:xfrm flipV="1">
            <a:off x="2286000" y="2438400"/>
            <a:ext cx="838200" cy="609600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11D6021F-D9BE-4395-BF78-3F5CB57707D8}"/>
              </a:ext>
            </a:extLst>
          </p:cNvPr>
          <p:cNvSpPr txBox="1"/>
          <p:nvPr/>
        </p:nvSpPr>
        <p:spPr>
          <a:xfrm>
            <a:off x="7063372" y="5557517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</a:t>
            </a:r>
            <a:r>
              <a:rPr lang="en-US" sz="1600" dirty="0" smtClean="0"/>
              <a:t> to </a:t>
            </a:r>
            <a:r>
              <a:rPr lang="en-US" sz="1600" dirty="0"/>
              <a:t>the next slide to check your </a:t>
            </a:r>
            <a:r>
              <a:rPr lang="en-US" sz="1600" dirty="0" smtClean="0"/>
              <a:t>answer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5150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Ventric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" t="4575" r="3137" b="6796"/>
          <a:stretch>
            <a:fillRect/>
          </a:stretch>
        </p:blipFill>
        <p:spPr bwMode="auto">
          <a:xfrm>
            <a:off x="393700" y="314325"/>
            <a:ext cx="8462963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605" name="Straight Arrow Connector 5"/>
          <p:cNvCxnSpPr>
            <a:cxnSpLocks noChangeShapeType="1"/>
          </p:cNvCxnSpPr>
          <p:nvPr/>
        </p:nvCxnSpPr>
        <p:spPr bwMode="auto">
          <a:xfrm flipV="1">
            <a:off x="2286000" y="2438400"/>
            <a:ext cx="838200" cy="609600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611" name="TextBox 3"/>
          <p:cNvSpPr txBox="1">
            <a:spLocks noChangeArrowheads="1"/>
          </p:cNvSpPr>
          <p:nvPr/>
        </p:nvSpPr>
        <p:spPr bwMode="auto">
          <a:xfrm>
            <a:off x="457200" y="2947988"/>
            <a:ext cx="22445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/>
              <a:t>Interventricular foramen</a:t>
            </a:r>
          </a:p>
        </p:txBody>
      </p:sp>
    </p:spTree>
    <p:extLst>
      <p:ext uri="{BB962C8B-B14F-4D97-AF65-F5344CB8AC3E}">
        <p14:creationId xmlns:p14="http://schemas.microsoft.com/office/powerpoint/2010/main" val="134729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549275"/>
            <a:ext cx="7513637" cy="576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7669" name="Straight Arrow Connector 2"/>
          <p:cNvCxnSpPr>
            <a:cxnSpLocks noChangeShapeType="1"/>
          </p:cNvCxnSpPr>
          <p:nvPr/>
        </p:nvCxnSpPr>
        <p:spPr bwMode="auto">
          <a:xfrm flipV="1">
            <a:off x="1066800" y="5053013"/>
            <a:ext cx="639763" cy="5238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11D6021F-D9BE-4395-BF78-3F5CB57707D8}"/>
              </a:ext>
            </a:extLst>
          </p:cNvPr>
          <p:cNvSpPr txBox="1"/>
          <p:nvPr/>
        </p:nvSpPr>
        <p:spPr>
          <a:xfrm>
            <a:off x="4571205" y="6326770"/>
            <a:ext cx="4264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</a:t>
            </a:r>
            <a:r>
              <a:rPr lang="en-US" sz="1600" dirty="0" smtClean="0"/>
              <a:t> to </a:t>
            </a:r>
            <a:r>
              <a:rPr lang="en-US" sz="1600" dirty="0"/>
              <a:t>the next slide to check your </a:t>
            </a:r>
            <a:r>
              <a:rPr lang="en-US" sz="1600" dirty="0" smtClean="0"/>
              <a:t>answer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6660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Brain_lob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Line 8"/>
          <p:cNvSpPr>
            <a:spLocks noChangeShapeType="1"/>
          </p:cNvSpPr>
          <p:nvPr/>
        </p:nvSpPr>
        <p:spPr bwMode="auto">
          <a:xfrm flipH="1" flipV="1">
            <a:off x="6324600" y="4419600"/>
            <a:ext cx="114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11D6021F-D9BE-4395-BF78-3F5CB57707D8}"/>
              </a:ext>
            </a:extLst>
          </p:cNvPr>
          <p:cNvSpPr txBox="1"/>
          <p:nvPr/>
        </p:nvSpPr>
        <p:spPr>
          <a:xfrm>
            <a:off x="7181383" y="5972123"/>
            <a:ext cx="196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to the next slide to check your </a:t>
            </a:r>
            <a:r>
              <a:rPr lang="en-US" sz="1600" dirty="0" smtClean="0"/>
              <a:t>answer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7919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549275"/>
            <a:ext cx="7513637" cy="576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7669" name="Straight Arrow Connector 2"/>
          <p:cNvCxnSpPr>
            <a:cxnSpLocks noChangeShapeType="1"/>
          </p:cNvCxnSpPr>
          <p:nvPr/>
        </p:nvCxnSpPr>
        <p:spPr bwMode="auto">
          <a:xfrm flipV="1">
            <a:off x="1066800" y="5053013"/>
            <a:ext cx="639763" cy="5238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670" name="TextBox 18"/>
          <p:cNvSpPr txBox="1">
            <a:spLocks noChangeArrowheads="1"/>
          </p:cNvSpPr>
          <p:nvPr/>
        </p:nvSpPr>
        <p:spPr bwMode="auto">
          <a:xfrm>
            <a:off x="461963" y="4843463"/>
            <a:ext cx="838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>
                <a:cs typeface="Arial" charset="0"/>
              </a:rPr>
              <a:t>Spinal nerve</a:t>
            </a:r>
          </a:p>
        </p:txBody>
      </p:sp>
    </p:spTree>
    <p:extLst>
      <p:ext uri="{BB962C8B-B14F-4D97-AF65-F5344CB8AC3E}">
        <p14:creationId xmlns:p14="http://schemas.microsoft.com/office/powerpoint/2010/main" val="36913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549275"/>
            <a:ext cx="7513637" cy="576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7653" name="Straight Arrow Connector 5"/>
          <p:cNvCxnSpPr>
            <a:cxnSpLocks noChangeShapeType="1"/>
          </p:cNvCxnSpPr>
          <p:nvPr/>
        </p:nvCxnSpPr>
        <p:spPr bwMode="auto">
          <a:xfrm flipH="1">
            <a:off x="4876800" y="1951038"/>
            <a:ext cx="1219200" cy="60960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11D6021F-D9BE-4395-BF78-3F5CB57707D8}"/>
              </a:ext>
            </a:extLst>
          </p:cNvPr>
          <p:cNvSpPr txBox="1"/>
          <p:nvPr/>
        </p:nvSpPr>
        <p:spPr>
          <a:xfrm>
            <a:off x="4571205" y="6326770"/>
            <a:ext cx="4264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</a:t>
            </a:r>
            <a:r>
              <a:rPr lang="en-US" sz="1600" dirty="0" smtClean="0"/>
              <a:t> to </a:t>
            </a:r>
            <a:r>
              <a:rPr lang="en-US" sz="1600" dirty="0"/>
              <a:t>the next slide to check your </a:t>
            </a:r>
            <a:r>
              <a:rPr lang="en-US" sz="1600" dirty="0" smtClean="0"/>
              <a:t>answer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2157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549275"/>
            <a:ext cx="7513637" cy="576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7653" name="Straight Arrow Connector 5"/>
          <p:cNvCxnSpPr>
            <a:cxnSpLocks noChangeShapeType="1"/>
          </p:cNvCxnSpPr>
          <p:nvPr/>
        </p:nvCxnSpPr>
        <p:spPr bwMode="auto">
          <a:xfrm flipH="1">
            <a:off x="4876800" y="1951038"/>
            <a:ext cx="1219200" cy="60960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657" name="TextBox 12"/>
          <p:cNvSpPr txBox="1">
            <a:spLocks noChangeArrowheads="1"/>
          </p:cNvSpPr>
          <p:nvPr/>
        </p:nvSpPr>
        <p:spPr bwMode="auto">
          <a:xfrm>
            <a:off x="5942013" y="1662113"/>
            <a:ext cx="1079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400">
                <a:cs typeface="Arial" charset="0"/>
              </a:rPr>
              <a:t>Dura mater</a:t>
            </a:r>
          </a:p>
        </p:txBody>
      </p:sp>
    </p:spTree>
    <p:extLst>
      <p:ext uri="{BB962C8B-B14F-4D97-AF65-F5344CB8AC3E}">
        <p14:creationId xmlns:p14="http://schemas.microsoft.com/office/powerpoint/2010/main" val="317308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549275"/>
            <a:ext cx="7513637" cy="576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7662" name="Straight Arrow Connector 2"/>
          <p:cNvCxnSpPr>
            <a:cxnSpLocks noChangeShapeType="1"/>
          </p:cNvCxnSpPr>
          <p:nvPr/>
        </p:nvCxnSpPr>
        <p:spPr bwMode="auto">
          <a:xfrm flipH="1" flipV="1">
            <a:off x="5008563" y="3890963"/>
            <a:ext cx="1460500" cy="7143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11D6021F-D9BE-4395-BF78-3F5CB57707D8}"/>
              </a:ext>
            </a:extLst>
          </p:cNvPr>
          <p:cNvSpPr txBox="1"/>
          <p:nvPr/>
        </p:nvSpPr>
        <p:spPr>
          <a:xfrm>
            <a:off x="4571205" y="6326770"/>
            <a:ext cx="4264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</a:t>
            </a:r>
            <a:r>
              <a:rPr lang="en-US" sz="1600" dirty="0" smtClean="0"/>
              <a:t> to </a:t>
            </a:r>
            <a:r>
              <a:rPr lang="en-US" sz="1600" dirty="0"/>
              <a:t>the next slide to check your </a:t>
            </a:r>
            <a:r>
              <a:rPr lang="en-US" sz="1600" dirty="0" smtClean="0"/>
              <a:t>answer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2035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549275"/>
            <a:ext cx="7513637" cy="576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7662" name="Straight Arrow Connector 2"/>
          <p:cNvCxnSpPr>
            <a:cxnSpLocks noChangeShapeType="1"/>
          </p:cNvCxnSpPr>
          <p:nvPr/>
        </p:nvCxnSpPr>
        <p:spPr bwMode="auto">
          <a:xfrm flipH="1" flipV="1">
            <a:off x="5008563" y="3890963"/>
            <a:ext cx="1460500" cy="7143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667" name="TextBox 9"/>
          <p:cNvSpPr txBox="1">
            <a:spLocks noChangeArrowheads="1"/>
          </p:cNvSpPr>
          <p:nvPr/>
        </p:nvSpPr>
        <p:spPr bwMode="auto">
          <a:xfrm>
            <a:off x="6515100" y="3810000"/>
            <a:ext cx="1714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 dirty="0" smtClean="0">
                <a:cs typeface="Arial" charset="0"/>
              </a:rPr>
              <a:t>Anterior white column</a:t>
            </a:r>
            <a:endParaRPr lang="en-US" sz="1400" b="1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08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" t="7445" r="16176" b="9691"/>
          <a:stretch>
            <a:fillRect/>
          </a:stretch>
        </p:blipFill>
        <p:spPr bwMode="auto">
          <a:xfrm>
            <a:off x="2209800" y="44450"/>
            <a:ext cx="5105400" cy="69421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4618039" y="4419601"/>
            <a:ext cx="1249361" cy="952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11D6021F-D9BE-4395-BF78-3F5CB57707D8}"/>
              </a:ext>
            </a:extLst>
          </p:cNvPr>
          <p:cNvSpPr txBox="1"/>
          <p:nvPr/>
        </p:nvSpPr>
        <p:spPr>
          <a:xfrm>
            <a:off x="6629400" y="5780260"/>
            <a:ext cx="2359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</a:t>
            </a:r>
            <a:r>
              <a:rPr lang="en-US" sz="1600" dirty="0" smtClean="0"/>
              <a:t> to </a:t>
            </a:r>
            <a:r>
              <a:rPr lang="en-US" sz="1600" dirty="0"/>
              <a:t>the next slide to check your </a:t>
            </a:r>
            <a:r>
              <a:rPr lang="en-US" sz="1600" dirty="0" smtClean="0"/>
              <a:t>answer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154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" t="7445" r="16176" b="9691"/>
          <a:stretch>
            <a:fillRect/>
          </a:stretch>
        </p:blipFill>
        <p:spPr bwMode="auto">
          <a:xfrm>
            <a:off x="2209800" y="44450"/>
            <a:ext cx="5105400" cy="69421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4618038" y="4419600"/>
            <a:ext cx="922337" cy="95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6" name="TextBox 10"/>
          <p:cNvSpPr txBox="1">
            <a:spLocks noChangeArrowheads="1"/>
          </p:cNvSpPr>
          <p:nvPr/>
        </p:nvSpPr>
        <p:spPr bwMode="auto">
          <a:xfrm>
            <a:off x="5540375" y="4300538"/>
            <a:ext cx="1686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 dirty="0" err="1"/>
              <a:t>Conus</a:t>
            </a:r>
            <a:r>
              <a:rPr lang="en-US" sz="1400" b="1" dirty="0"/>
              <a:t> </a:t>
            </a:r>
            <a:r>
              <a:rPr lang="en-US" sz="1400" b="1" dirty="0" err="1"/>
              <a:t>medullaris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4906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231775"/>
            <a:ext cx="7423150" cy="662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Connector 24"/>
          <p:cNvCxnSpPr/>
          <p:nvPr/>
        </p:nvCxnSpPr>
        <p:spPr>
          <a:xfrm>
            <a:off x="4251325" y="2482850"/>
            <a:ext cx="401638" cy="793750"/>
          </a:xfrm>
          <a:prstGeom prst="line">
            <a:avLst/>
          </a:prstGeom>
          <a:ln w="381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11D6021F-D9BE-4395-BF78-3F5CB57707D8}"/>
              </a:ext>
            </a:extLst>
          </p:cNvPr>
          <p:cNvSpPr txBox="1"/>
          <p:nvPr/>
        </p:nvSpPr>
        <p:spPr>
          <a:xfrm>
            <a:off x="6430502" y="4038600"/>
            <a:ext cx="1754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</a:t>
            </a:r>
            <a:r>
              <a:rPr lang="en-US" sz="1600" dirty="0" smtClean="0"/>
              <a:t> to </a:t>
            </a:r>
            <a:r>
              <a:rPr lang="en-US" sz="1600" dirty="0"/>
              <a:t>the next slide to check your </a:t>
            </a:r>
            <a:r>
              <a:rPr lang="en-US" sz="1600" dirty="0" smtClean="0"/>
              <a:t>answer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193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231775"/>
            <a:ext cx="7423150" cy="662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Connector 24"/>
          <p:cNvCxnSpPr/>
          <p:nvPr/>
        </p:nvCxnSpPr>
        <p:spPr>
          <a:xfrm>
            <a:off x="4251325" y="2482850"/>
            <a:ext cx="401638" cy="793750"/>
          </a:xfrm>
          <a:prstGeom prst="line">
            <a:avLst/>
          </a:prstGeom>
          <a:ln w="381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62" name="TextBox 5"/>
          <p:cNvSpPr txBox="1">
            <a:spLocks noChangeArrowheads="1"/>
          </p:cNvSpPr>
          <p:nvPr/>
        </p:nvSpPr>
        <p:spPr bwMode="auto">
          <a:xfrm>
            <a:off x="4503738" y="3336925"/>
            <a:ext cx="124745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/>
              <a:t>Axon hillock</a:t>
            </a:r>
          </a:p>
        </p:txBody>
      </p:sp>
    </p:spTree>
    <p:extLst>
      <p:ext uri="{BB962C8B-B14F-4D97-AF65-F5344CB8AC3E}">
        <p14:creationId xmlns:p14="http://schemas.microsoft.com/office/powerpoint/2010/main" val="294223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231775"/>
            <a:ext cx="7423150" cy="662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3" name="Straight Connector 42"/>
          <p:cNvCxnSpPr/>
          <p:nvPr/>
        </p:nvCxnSpPr>
        <p:spPr>
          <a:xfrm>
            <a:off x="5053013" y="4808538"/>
            <a:ext cx="0" cy="652462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11D6021F-D9BE-4395-BF78-3F5CB57707D8}"/>
              </a:ext>
            </a:extLst>
          </p:cNvPr>
          <p:cNvSpPr txBox="1"/>
          <p:nvPr/>
        </p:nvSpPr>
        <p:spPr>
          <a:xfrm>
            <a:off x="6430502" y="4038600"/>
            <a:ext cx="1754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</a:t>
            </a:r>
            <a:r>
              <a:rPr lang="en-US" sz="1600" dirty="0" smtClean="0"/>
              <a:t> to </a:t>
            </a:r>
            <a:r>
              <a:rPr lang="en-US" sz="1600" dirty="0"/>
              <a:t>the next slide to check your </a:t>
            </a:r>
            <a:r>
              <a:rPr lang="en-US" sz="1600" dirty="0" smtClean="0"/>
              <a:t>answer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9833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Brain_lob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Line 8"/>
          <p:cNvSpPr>
            <a:spLocks noChangeShapeType="1"/>
          </p:cNvSpPr>
          <p:nvPr/>
        </p:nvSpPr>
        <p:spPr bwMode="auto">
          <a:xfrm flipH="1" flipV="1">
            <a:off x="6324600" y="4419600"/>
            <a:ext cx="114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9" name="TextBox 3"/>
          <p:cNvSpPr txBox="1">
            <a:spLocks noChangeArrowheads="1"/>
          </p:cNvSpPr>
          <p:nvPr/>
        </p:nvSpPr>
        <p:spPr bwMode="auto">
          <a:xfrm>
            <a:off x="7391400" y="4305300"/>
            <a:ext cx="17665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 dirty="0"/>
              <a:t>Transverse fissure</a:t>
            </a:r>
          </a:p>
        </p:txBody>
      </p:sp>
    </p:spTree>
    <p:extLst>
      <p:ext uri="{BB962C8B-B14F-4D97-AF65-F5344CB8AC3E}">
        <p14:creationId xmlns:p14="http://schemas.microsoft.com/office/powerpoint/2010/main" val="217929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231775"/>
            <a:ext cx="7423150" cy="662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3" name="Straight Connector 42"/>
          <p:cNvCxnSpPr/>
          <p:nvPr/>
        </p:nvCxnSpPr>
        <p:spPr>
          <a:xfrm>
            <a:off x="5053013" y="4808538"/>
            <a:ext cx="0" cy="652462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63" name="TextBox 7"/>
          <p:cNvSpPr txBox="1">
            <a:spLocks noChangeArrowheads="1"/>
          </p:cNvSpPr>
          <p:nvPr/>
        </p:nvSpPr>
        <p:spPr bwMode="auto">
          <a:xfrm>
            <a:off x="4652963" y="4530725"/>
            <a:ext cx="13660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/>
              <a:t>Myelin sheath</a:t>
            </a:r>
          </a:p>
        </p:txBody>
      </p:sp>
    </p:spTree>
    <p:extLst>
      <p:ext uri="{BB962C8B-B14F-4D97-AF65-F5344CB8AC3E}">
        <p14:creationId xmlns:p14="http://schemas.microsoft.com/office/powerpoint/2010/main" val="284152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231775"/>
            <a:ext cx="7423150" cy="662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/>
          <p:cNvCxnSpPr/>
          <p:nvPr/>
        </p:nvCxnSpPr>
        <p:spPr>
          <a:xfrm flipV="1">
            <a:off x="1220986" y="3962400"/>
            <a:ext cx="126802" cy="60662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11D6021F-D9BE-4395-BF78-3F5CB57707D8}"/>
              </a:ext>
            </a:extLst>
          </p:cNvPr>
          <p:cNvSpPr txBox="1"/>
          <p:nvPr/>
        </p:nvSpPr>
        <p:spPr>
          <a:xfrm>
            <a:off x="6430502" y="4038600"/>
            <a:ext cx="1754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</a:t>
            </a:r>
            <a:r>
              <a:rPr lang="en-US" sz="1600" dirty="0" smtClean="0"/>
              <a:t> to </a:t>
            </a:r>
            <a:r>
              <a:rPr lang="en-US" sz="1600" dirty="0"/>
              <a:t>the next slide to check your </a:t>
            </a:r>
            <a:r>
              <a:rPr lang="en-US" sz="1600" dirty="0" smtClean="0"/>
              <a:t>answer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5061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231775"/>
            <a:ext cx="7423150" cy="662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/>
          <p:cNvCxnSpPr/>
          <p:nvPr/>
        </p:nvCxnSpPr>
        <p:spPr>
          <a:xfrm flipV="1">
            <a:off x="1220986" y="3962400"/>
            <a:ext cx="126802" cy="60662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67" name="TextBox 12"/>
          <p:cNvSpPr txBox="1">
            <a:spLocks noChangeArrowheads="1"/>
          </p:cNvSpPr>
          <p:nvPr/>
        </p:nvSpPr>
        <p:spPr bwMode="auto">
          <a:xfrm>
            <a:off x="765573" y="4569023"/>
            <a:ext cx="9108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 dirty="0" smtClean="0"/>
              <a:t>Dendrite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84152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8" t="8696" r="8961" b="3453"/>
          <a:stretch>
            <a:fillRect/>
          </a:stretch>
        </p:blipFill>
        <p:spPr bwMode="auto">
          <a:xfrm>
            <a:off x="393700" y="152400"/>
            <a:ext cx="8362950" cy="650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125" name="Straight Arrow Connector 5"/>
          <p:cNvCxnSpPr>
            <a:cxnSpLocks noChangeShapeType="1"/>
          </p:cNvCxnSpPr>
          <p:nvPr/>
        </p:nvCxnSpPr>
        <p:spPr bwMode="auto">
          <a:xfrm>
            <a:off x="990600" y="3200400"/>
            <a:ext cx="2559050" cy="10668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29" name="Straight Arrow Connector 13"/>
          <p:cNvCxnSpPr>
            <a:cxnSpLocks noChangeShapeType="1"/>
          </p:cNvCxnSpPr>
          <p:nvPr/>
        </p:nvCxnSpPr>
        <p:spPr bwMode="auto">
          <a:xfrm>
            <a:off x="990600" y="3200400"/>
            <a:ext cx="2254250" cy="14478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11D6021F-D9BE-4395-BF78-3F5CB57707D8}"/>
              </a:ext>
            </a:extLst>
          </p:cNvPr>
          <p:cNvSpPr txBox="1"/>
          <p:nvPr/>
        </p:nvSpPr>
        <p:spPr>
          <a:xfrm>
            <a:off x="7181383" y="5972123"/>
            <a:ext cx="196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to the next slide to check your </a:t>
            </a:r>
            <a:r>
              <a:rPr lang="en-US" sz="1600" dirty="0" smtClean="0"/>
              <a:t>answer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0850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8" t="8696" r="8961" b="3453"/>
          <a:stretch>
            <a:fillRect/>
          </a:stretch>
        </p:blipFill>
        <p:spPr bwMode="auto">
          <a:xfrm>
            <a:off x="393700" y="152400"/>
            <a:ext cx="8362950" cy="650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125" name="Straight Arrow Connector 5"/>
          <p:cNvCxnSpPr>
            <a:cxnSpLocks noChangeShapeType="1"/>
          </p:cNvCxnSpPr>
          <p:nvPr/>
        </p:nvCxnSpPr>
        <p:spPr bwMode="auto">
          <a:xfrm>
            <a:off x="990600" y="3200400"/>
            <a:ext cx="2559050" cy="10668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29" name="Straight Arrow Connector 13"/>
          <p:cNvCxnSpPr>
            <a:cxnSpLocks noChangeShapeType="1"/>
          </p:cNvCxnSpPr>
          <p:nvPr/>
        </p:nvCxnSpPr>
        <p:spPr bwMode="auto">
          <a:xfrm>
            <a:off x="990600" y="3200400"/>
            <a:ext cx="2254250" cy="14478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37" name="TextBox 14"/>
          <p:cNvSpPr txBox="1">
            <a:spLocks noChangeArrowheads="1"/>
          </p:cNvSpPr>
          <p:nvPr/>
        </p:nvSpPr>
        <p:spPr bwMode="auto">
          <a:xfrm>
            <a:off x="152400" y="2918936"/>
            <a:ext cx="1295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/>
              <a:t>Arbor vitae of cerebellum</a:t>
            </a:r>
          </a:p>
        </p:txBody>
      </p:sp>
    </p:spTree>
    <p:extLst>
      <p:ext uri="{BB962C8B-B14F-4D97-AF65-F5344CB8AC3E}">
        <p14:creationId xmlns:p14="http://schemas.microsoft.com/office/powerpoint/2010/main" val="347289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8" t="8696" r="8961" b="3453"/>
          <a:stretch>
            <a:fillRect/>
          </a:stretch>
        </p:blipFill>
        <p:spPr bwMode="auto">
          <a:xfrm>
            <a:off x="393700" y="152400"/>
            <a:ext cx="8362950" cy="650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128" name="Straight Arrow Connector 8"/>
          <p:cNvCxnSpPr>
            <a:cxnSpLocks noChangeShapeType="1"/>
          </p:cNvCxnSpPr>
          <p:nvPr/>
        </p:nvCxnSpPr>
        <p:spPr bwMode="auto">
          <a:xfrm flipH="1">
            <a:off x="4191000" y="6248400"/>
            <a:ext cx="1295400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11D6021F-D9BE-4395-BF78-3F5CB57707D8}"/>
              </a:ext>
            </a:extLst>
          </p:cNvPr>
          <p:cNvSpPr txBox="1"/>
          <p:nvPr/>
        </p:nvSpPr>
        <p:spPr>
          <a:xfrm>
            <a:off x="7181383" y="5972123"/>
            <a:ext cx="196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to the next slide to check your </a:t>
            </a:r>
            <a:r>
              <a:rPr lang="en-US" sz="1600" dirty="0" smtClean="0"/>
              <a:t>answer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8962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495</Words>
  <Application>Microsoft Office PowerPoint</Application>
  <PresentationFormat>On-screen Show (4:3)</PresentationFormat>
  <Paragraphs>66</Paragraphs>
  <Slides>62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 Geller</dc:creator>
  <cp:lastModifiedBy>Anne Geller</cp:lastModifiedBy>
  <cp:revision>10</cp:revision>
  <dcterms:created xsi:type="dcterms:W3CDTF">2006-08-16T00:00:00Z</dcterms:created>
  <dcterms:modified xsi:type="dcterms:W3CDTF">2018-12-05T23:58:08Z</dcterms:modified>
</cp:coreProperties>
</file>